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66" r:id="rId6"/>
    <p:sldId id="264" r:id="rId7"/>
    <p:sldId id="26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âmela Pâm" initials="PP" lastIdx="2" clrIdx="0">
    <p:extLst>
      <p:ext uri="{19B8F6BF-5375-455C-9EA6-DF929625EA0E}">
        <p15:presenceInfo xmlns:p15="http://schemas.microsoft.com/office/powerpoint/2012/main" userId="5dafd05d3343fc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10.xml" /><Relationship Id="rId1" Type="http://schemas.microsoft.com/office/2011/relationships/chartStyle" Target="style10.xml" 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11.xml" /><Relationship Id="rId1" Type="http://schemas.microsoft.com/office/2011/relationships/chartStyle" Target="style11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3.xml" /><Relationship Id="rId1" Type="http://schemas.microsoft.com/office/2011/relationships/chartStyle" Target="style3.xml" 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4.xml" /><Relationship Id="rId1" Type="http://schemas.microsoft.com/office/2011/relationships/chartStyle" Target="style4.xml" 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5.xml" /><Relationship Id="rId1" Type="http://schemas.microsoft.com/office/2011/relationships/chartStyle" Target="style5.xml" 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6.xml" /><Relationship Id="rId1" Type="http://schemas.microsoft.com/office/2011/relationships/chartStyle" Target="style6.xml" 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7.xml" /><Relationship Id="rId1" Type="http://schemas.microsoft.com/office/2011/relationships/chartStyle" Target="style7.xml" 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8.xml" /><Relationship Id="rId1" Type="http://schemas.microsoft.com/office/2011/relationships/chartStyle" Target="style8.xml" 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mel\Desktop\Base%20de%20dados%20-%20Apresenta&#231;&#227;o%20TJRJ.xlsx" TargetMode="External" /><Relationship Id="rId2" Type="http://schemas.microsoft.com/office/2011/relationships/chartColorStyle" Target="colors9.xml" /><Relationship Id="rId1" Type="http://schemas.microsoft.com/office/2011/relationships/chartStyle" Target="style9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'Taxa de Congestionamento'!$D$10</c:f>
              <c:strCache>
                <c:ptCount val="1"/>
                <c:pt idx="0">
                  <c:v>Global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 cap="sq">
              <a:solidFill>
                <a:schemeClr val="tx2">
                  <a:lumMod val="20000"/>
                  <a:lumOff val="80000"/>
                </a:schemeClr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 prstMaterial="clear">
              <a:bevelT w="260350" h="50800" prst="softRound"/>
              <a:bevelB prst="softRound"/>
            </a:sp3d>
          </c:spPr>
          <c:dLbls>
            <c:dLbl>
              <c:idx val="0"/>
              <c:layout>
                <c:manualLayout>
                  <c:x val="7.7516985037162809E-3"/>
                  <c:y val="-0.39804066925033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E60-432B-AAED-A812560FA861}"/>
                </c:ext>
              </c:extLst>
            </c:dLbl>
            <c:dLbl>
              <c:idx val="1"/>
              <c:layout>
                <c:manualLayout>
                  <c:x val="-3.4567520847345202E-3"/>
                  <c:y val="-0.424258916925502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E60-432B-AAED-A812560FA861}"/>
                </c:ext>
              </c:extLst>
            </c:dLbl>
            <c:dLbl>
              <c:idx val="2"/>
              <c:layout>
                <c:manualLayout>
                  <c:x val="1.0370256254203561E-2"/>
                  <c:y val="-0.417108485741364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E60-432B-AAED-A812560FA861}"/>
                </c:ext>
              </c:extLst>
            </c:dLbl>
            <c:dLbl>
              <c:idx val="3"/>
              <c:layout>
                <c:manualLayout>
                  <c:x val="5.1851281271016536E-3"/>
                  <c:y val="-0.412341531618606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60-432B-AAED-A812560FA861}"/>
                </c:ext>
              </c:extLst>
            </c:dLbl>
            <c:dLbl>
              <c:idx val="4"/>
              <c:layout>
                <c:manualLayout>
                  <c:x val="4.5623140762666686E-2"/>
                  <c:y val="-0.255032045567577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E60-432B-AAED-A812560FA861}"/>
                </c:ext>
              </c:extLst>
            </c:dLbl>
            <c:dLbl>
              <c:idx val="5"/>
              <c:layout>
                <c:manualLayout>
                  <c:x val="9.66348727846871E-3"/>
                  <c:y val="-0.200212073155855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E60-432B-AAED-A812560FA8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'Taxa de Congestionamento'!$A$11:$A$16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2019*</c:v>
                </c:pt>
                <c:pt idx="5">
                  <c:v>2020 
(até junho)*</c:v>
                </c:pt>
              </c:strCache>
            </c:strRef>
          </c:cat>
          <c:val>
            <c:numRef>
              <c:f>'Taxa de Congestionamento'!$D$11:$D$16</c:f>
              <c:numCache>
                <c:formatCode>0.00%</c:formatCode>
                <c:ptCount val="6"/>
                <c:pt idx="0">
                  <c:v>0.79149999999999998</c:v>
                </c:pt>
                <c:pt idx="1">
                  <c:v>0.8075</c:v>
                </c:pt>
                <c:pt idx="2">
                  <c:v>0.8014</c:v>
                </c:pt>
                <c:pt idx="3">
                  <c:v>0.80049999999999999</c:v>
                </c:pt>
                <c:pt idx="4">
                  <c:v>0.73119999999999996</c:v>
                </c:pt>
                <c:pt idx="5">
                  <c:v>0.70379999999999998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0-432B-AAED-A812560FA8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43837264"/>
        <c:axId val="2057571728"/>
      </c:areaChart>
      <c:catAx>
        <c:axId val="194383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2057571728"/>
        <c:crosses val="autoZero"/>
        <c:auto val="1"/>
        <c:lblAlgn val="ctr"/>
        <c:lblOffset val="100"/>
        <c:noMultiLvlLbl val="0"/>
      </c:catAx>
      <c:valAx>
        <c:axId val="2057571728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9438372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79920208602623E-2"/>
          <c:y val="0.2430558878169945"/>
          <c:w val="0.94650710953827633"/>
          <c:h val="0.591173981810452"/>
        </c:manualLayout>
      </c:layout>
      <c:lineChart>
        <c:grouping val="standard"/>
        <c:varyColors val="0"/>
        <c:ser>
          <c:idx val="0"/>
          <c:order val="0"/>
          <c:tx>
            <c:strRef>
              <c:f>Planilha4!$B$65</c:f>
              <c:strCache>
                <c:ptCount val="1"/>
                <c:pt idx="0">
                  <c:v>Conclusões</c:v>
                </c:pt>
              </c:strCache>
            </c:strRef>
          </c:tx>
          <c:spPr>
            <a:ln w="57150" cap="rnd">
              <a:solidFill>
                <a:schemeClr val="accent4">
                  <a:lumMod val="75000"/>
                  <a:alpha val="49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1123758663822085"/>
                  <c:y val="-8.1018629272331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D1-4D3E-923F-DA455E6E7DC3}"/>
                </c:ext>
              </c:extLst>
            </c:dLbl>
            <c:dLbl>
              <c:idx val="1"/>
              <c:layout>
                <c:manualLayout>
                  <c:x val="-0.10650407231319017"/>
                  <c:y val="0.127314988856520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3D1-4D3E-923F-DA455E6E7DC3}"/>
                </c:ext>
              </c:extLst>
            </c:dLbl>
            <c:dLbl>
              <c:idx val="2"/>
              <c:layout>
                <c:manualLayout>
                  <c:x val="-0.10413731515067484"/>
                  <c:y val="-6.9444539376284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D1-4D3E-923F-DA455E6E7DC3}"/>
                </c:ext>
              </c:extLst>
            </c:dLbl>
            <c:dLbl>
              <c:idx val="3"/>
              <c:layout>
                <c:manualLayout>
                  <c:x val="-9.7037043663128833E-2"/>
                  <c:y val="9.2592719168378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D1-4D3E-923F-DA455E6E7DC3}"/>
                </c:ext>
              </c:extLst>
            </c:dLbl>
            <c:dLbl>
              <c:idx val="4"/>
              <c:layout>
                <c:manualLayout>
                  <c:x val="-0.11715447954450919"/>
                  <c:y val="-0.121527943908497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4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14978628369181"/>
                      <c:h val="0.227257255108889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3D1-4D3E-923F-DA455E6E7DC3}"/>
                </c:ext>
              </c:extLst>
            </c:dLbl>
            <c:dLbl>
              <c:idx val="5"/>
              <c:layout>
                <c:manualLayout>
                  <c:x val="-1.8934057300122698E-2"/>
                  <c:y val="5.7870449480236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D1-4D3E-923F-DA455E6E7D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Planilha4!$A$66:$A$71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Planilha4!$B$66:$B$71</c:f>
              <c:numCache>
                <c:formatCode>#,##0</c:formatCode>
                <c:ptCount val="6"/>
                <c:pt idx="0">
                  <c:v>9276365</c:v>
                </c:pt>
                <c:pt idx="1">
                  <c:v>8867881</c:v>
                </c:pt>
                <c:pt idx="2">
                  <c:v>9475084</c:v>
                </c:pt>
                <c:pt idx="3">
                  <c:v>9764398</c:v>
                </c:pt>
                <c:pt idx="4">
                  <c:v>11259267</c:v>
                </c:pt>
                <c:pt idx="5">
                  <c:v>4852509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3D1-4D3E-923F-DA455E6E7D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3685104"/>
        <c:axId val="2064750528"/>
      </c:lineChart>
      <c:catAx>
        <c:axId val="20368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2064750528"/>
        <c:crosses val="autoZero"/>
        <c:auto val="1"/>
        <c:lblAlgn val="ctr"/>
        <c:lblOffset val="100"/>
        <c:noMultiLvlLbl val="0"/>
      </c:catAx>
      <c:valAx>
        <c:axId val="206475052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03685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bg1"/>
          </a:solidFill>
          <a:latin typeface="Abadi" panose="020B0604020104020204" pitchFamily="34" charset="0"/>
        </a:defRPr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680186732123365E-2"/>
          <c:y val="0.12731498885652093"/>
          <c:w val="0.9666396265357533"/>
          <c:h val="0.7152960711432876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4">
                <a:lumMod val="50000"/>
                <a:alpha val="26000"/>
              </a:schemeClr>
            </a:solidFill>
            <a:ln w="19050"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C00000">
                  <a:alpha val="26000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AC7-4D55-A45D-33828A3664AE}"/>
              </c:ext>
            </c:extLst>
          </c:dPt>
          <c:dPt>
            <c:idx val="11"/>
            <c:invertIfNegative val="0"/>
            <c:bubble3D val="0"/>
            <c:spPr>
              <a:solidFill>
                <a:srgbClr val="C00000">
                  <a:alpha val="26000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AC7-4D55-A45D-33828A3664AE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>
                  <a:alpha val="26000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8AC7-4D55-A45D-33828A3664AE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>
                  <a:alpha val="26000"/>
                </a:srgb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AC7-4D55-A45D-33828A3664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Planilha7!$A$62:$A$75</c:f>
              <c:numCache>
                <c:formatCode>mmm\-yy</c:formatCode>
                <c:ptCount val="14"/>
                <c:pt idx="0">
                  <c:v>43586</c:v>
                </c:pt>
                <c:pt idx="1">
                  <c:v>43617</c:v>
                </c:pt>
                <c:pt idx="2">
                  <c:v>43647</c:v>
                </c:pt>
                <c:pt idx="3">
                  <c:v>43678</c:v>
                </c:pt>
                <c:pt idx="4">
                  <c:v>43709</c:v>
                </c:pt>
                <c:pt idx="5">
                  <c:v>43739</c:v>
                </c:pt>
                <c:pt idx="6">
                  <c:v>43770</c:v>
                </c:pt>
                <c:pt idx="7">
                  <c:v>43800</c:v>
                </c:pt>
                <c:pt idx="8">
                  <c:v>43831</c:v>
                </c:pt>
                <c:pt idx="9">
                  <c:v>43862</c:v>
                </c:pt>
                <c:pt idx="10">
                  <c:v>43891</c:v>
                </c:pt>
                <c:pt idx="11">
                  <c:v>43922</c:v>
                </c:pt>
                <c:pt idx="12">
                  <c:v>43952</c:v>
                </c:pt>
                <c:pt idx="13">
                  <c:v>43983</c:v>
                </c:pt>
              </c:numCache>
            </c:numRef>
          </c:cat>
          <c:val>
            <c:numRef>
              <c:f>Planilha7!$B$62:$B$75</c:f>
              <c:numCache>
                <c:formatCode>#,##0</c:formatCode>
                <c:ptCount val="14"/>
                <c:pt idx="0">
                  <c:v>1262642</c:v>
                </c:pt>
                <c:pt idx="1">
                  <c:v>833967</c:v>
                </c:pt>
                <c:pt idx="2">
                  <c:v>1069485</c:v>
                </c:pt>
                <c:pt idx="3">
                  <c:v>1107749</c:v>
                </c:pt>
                <c:pt idx="4">
                  <c:v>1002785</c:v>
                </c:pt>
                <c:pt idx="5">
                  <c:v>1071449</c:v>
                </c:pt>
                <c:pt idx="6">
                  <c:v>978691</c:v>
                </c:pt>
                <c:pt idx="7">
                  <c:v>737180</c:v>
                </c:pt>
                <c:pt idx="8">
                  <c:v>917732</c:v>
                </c:pt>
                <c:pt idx="9">
                  <c:v>849399</c:v>
                </c:pt>
                <c:pt idx="10">
                  <c:v>754510</c:v>
                </c:pt>
                <c:pt idx="11">
                  <c:v>704235</c:v>
                </c:pt>
                <c:pt idx="12">
                  <c:v>788423</c:v>
                </c:pt>
                <c:pt idx="13">
                  <c:v>838210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C7-4D55-A45D-33828A3664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805120"/>
        <c:axId val="2064766336"/>
      </c:barChart>
      <c:dateAx>
        <c:axId val="9380512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2064766336"/>
        <c:crosses val="autoZero"/>
        <c:auto val="1"/>
        <c:lblOffset val="100"/>
        <c:baseTimeUnit val="months"/>
      </c:dateAx>
      <c:valAx>
        <c:axId val="206476633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9380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36996791655245"/>
          <c:y val="0.10327001936597251"/>
          <c:w val="0.83484554178907266"/>
          <c:h val="0.805966717162468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'Taxa de Congestionamento'!$B$10</c:f>
              <c:strCache>
                <c:ptCount val="1"/>
                <c:pt idx="0">
                  <c:v>Conhecimento 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/>
              <a:lightRig rig="chilly" dir="t">
                <a:rot lat="0" lon="0" rev="18480000"/>
              </a:lightRig>
            </a:scene3d>
            <a:sp3d prstMaterial="clear">
              <a:bevelT h="63500"/>
            </a:sp3d>
          </c:spPr>
          <c:invertIfNegative val="0"/>
          <c:dLbls>
            <c:dLbl>
              <c:idx val="4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4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02579382120094"/>
                      <c:h val="9.44359856114208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98C-432A-AE65-B20CAA0417F5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2">
                        <a:lumMod val="75000"/>
                      </a:schemeClr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'Taxa de Congestionamento'!$A$11:$A$16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2019*</c:v>
                </c:pt>
                <c:pt idx="5">
                  <c:v>2020 
(até junho)*</c:v>
                </c:pt>
              </c:strCache>
            </c:strRef>
          </c:cat>
          <c:val>
            <c:numRef>
              <c:f>'Taxa de Congestionamento'!$B$11:$B$16</c:f>
              <c:numCache>
                <c:formatCode>0.00%</c:formatCode>
                <c:ptCount val="6"/>
                <c:pt idx="0">
                  <c:v>0.61890000000000001</c:v>
                </c:pt>
                <c:pt idx="1">
                  <c:v>0.63739999999999997</c:v>
                </c:pt>
                <c:pt idx="2">
                  <c:v>0.62770000000000004</c:v>
                </c:pt>
                <c:pt idx="3">
                  <c:v>0.63800000000000001</c:v>
                </c:pt>
                <c:pt idx="4">
                  <c:v>0.60950000000000004</c:v>
                </c:pt>
                <c:pt idx="5">
                  <c:v>0.64259999999999995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8C-432A-AE65-B20CAA0417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axId val="1815505759"/>
        <c:axId val="1769633983"/>
      </c:barChart>
      <c:catAx>
        <c:axId val="1815505759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1769633983"/>
        <c:crosses val="autoZero"/>
        <c:auto val="1"/>
        <c:lblAlgn val="ctr"/>
        <c:lblOffset val="100"/>
        <c:noMultiLvlLbl val="0"/>
      </c:catAx>
      <c:valAx>
        <c:axId val="1769633983"/>
        <c:scaling>
          <c:orientation val="maxMin"/>
        </c:scaling>
        <c:delete val="1"/>
        <c:axPos val="b"/>
        <c:numFmt formatCode="0.00%" sourceLinked="1"/>
        <c:majorTickMark val="none"/>
        <c:minorTickMark val="none"/>
        <c:tickLblPos val="nextTo"/>
        <c:crossAx val="1815505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13391222070345E-2"/>
          <c:y val="0.11119902835023412"/>
          <c:w val="0.76737887619491718"/>
          <c:h val="0.83087460262161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'Taxa de Congestionamento'!$C$10</c:f>
              <c:strCache>
                <c:ptCount val="1"/>
                <c:pt idx="0">
                  <c:v>Execução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0"/>
              </a:lightRig>
            </a:scene3d>
            <a:sp3d prstMaterial="clear">
              <a:bevelT w="260350" h="50800" prst="softRound"/>
              <a:bevelB prst="softRound"/>
            </a:sp3d>
          </c:spPr>
          <c:invertIfNegative val="0"/>
          <c:dLbls>
            <c:dLbl>
              <c:idx val="5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4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13751879192592"/>
                      <c:h val="9.44359856114208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0AB-47C9-A756-1742B44D318A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chemeClr val="bg2">
                        <a:lumMod val="75000"/>
                      </a:schemeClr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'Taxa de Congestionamento'!$A$11:$A$16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2019*</c:v>
                </c:pt>
                <c:pt idx="5">
                  <c:v>2020 
(até junho)*</c:v>
                </c:pt>
              </c:strCache>
            </c:strRef>
          </c:cat>
          <c:val>
            <c:numRef>
              <c:f>'Taxa de Congestionamento'!$C$11:$C$16</c:f>
              <c:numCache>
                <c:formatCode>0.00%</c:formatCode>
                <c:ptCount val="6"/>
                <c:pt idx="0">
                  <c:v>0.92869999999999997</c:v>
                </c:pt>
                <c:pt idx="1">
                  <c:v>0.94130000000000003</c:v>
                </c:pt>
                <c:pt idx="2">
                  <c:v>0.93520000000000003</c:v>
                </c:pt>
                <c:pt idx="3">
                  <c:v>0.92190000000000005</c:v>
                </c:pt>
                <c:pt idx="4">
                  <c:v>0.82250000000000001</c:v>
                </c:pt>
                <c:pt idx="5">
                  <c:v>0.74260000000000004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AB-47C9-A756-1742B44D31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axId val="1815505759"/>
        <c:axId val="1769633983"/>
      </c:barChart>
      <c:catAx>
        <c:axId val="1815505759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69633983"/>
        <c:crosses val="autoZero"/>
        <c:auto val="1"/>
        <c:lblAlgn val="ctr"/>
        <c:lblOffset val="100"/>
        <c:noMultiLvlLbl val="0"/>
      </c:catAx>
      <c:valAx>
        <c:axId val="1769633983"/>
        <c:scaling>
          <c:orientation val="minMax"/>
          <c:max val="1"/>
          <c:min val="0.4"/>
        </c:scaling>
        <c:delete val="1"/>
        <c:axPos val="b"/>
        <c:numFmt formatCode="0.00%" sourceLinked="1"/>
        <c:majorTickMark val="out"/>
        <c:minorTickMark val="none"/>
        <c:tickLblPos val="nextTo"/>
        <c:crossAx val="1815505759"/>
        <c:crosses val="autoZero"/>
        <c:crossBetween val="between"/>
        <c:majorUnit val="3.0000000000000006E-2"/>
        <c:minorUnit val="6.0000000000000019E-3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91057791948195"/>
          <c:y val="0.14802731152635784"/>
          <c:w val="0.87610478143298842"/>
          <c:h val="0.3891140164076178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Planilha4!$D$5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  <a:alpha val="41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numRef>
              <c:f>Planilha4!$A$6:$A$11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Planilha4!$D$6:$D$11</c:f>
              <c:numCache>
                <c:formatCode>#,##0</c:formatCode>
                <c:ptCount val="6"/>
                <c:pt idx="0">
                  <c:v>9190015</c:v>
                </c:pt>
                <c:pt idx="1">
                  <c:v>9372178</c:v>
                </c:pt>
                <c:pt idx="2">
                  <c:v>9404610</c:v>
                </c:pt>
                <c:pt idx="3">
                  <c:v>9403776</c:v>
                </c:pt>
                <c:pt idx="4">
                  <c:v>8569279</c:v>
                </c:pt>
                <c:pt idx="5">
                  <c:v>7733164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CC-4F3A-BADA-A7A4EFC9A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1346912"/>
        <c:axId val="180455536"/>
      </c:barChart>
      <c:barChart>
        <c:barDir val="col"/>
        <c:grouping val="clustered"/>
        <c:varyColors val="0"/>
        <c:ser>
          <c:idx val="0"/>
          <c:order val="0"/>
          <c:tx>
            <c:strRef>
              <c:f>Planilha4!$B$5</c:f>
              <c:strCache>
                <c:ptCount val="1"/>
                <c:pt idx="0">
                  <c:v>Eletronico</c:v>
                </c:pt>
              </c:strCache>
            </c:strRef>
          </c:tx>
          <c:spPr>
            <a:solidFill>
              <a:schemeClr val="tx2">
                <a:lumMod val="50000"/>
                <a:alpha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numRef>
              <c:f>Planilha4!$A$6:$A$11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Planilha4!$B$6:$B$11</c:f>
              <c:numCache>
                <c:formatCode>#,##0</c:formatCode>
                <c:ptCount val="6"/>
                <c:pt idx="0">
                  <c:v>880503</c:v>
                </c:pt>
                <c:pt idx="1">
                  <c:v>1786754</c:v>
                </c:pt>
                <c:pt idx="2">
                  <c:v>2601269</c:v>
                </c:pt>
                <c:pt idx="3">
                  <c:v>3405083</c:v>
                </c:pt>
                <c:pt idx="4">
                  <c:v>4944652</c:v>
                </c:pt>
                <c:pt idx="5">
                  <c:v>5040361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CC-4F3A-BADA-A7A4EFC9A710}"/>
            </c:ext>
          </c:extLst>
        </c:ser>
        <c:ser>
          <c:idx val="1"/>
          <c:order val="1"/>
          <c:tx>
            <c:strRef>
              <c:f>Planilha4!$C$5</c:f>
              <c:strCache>
                <c:ptCount val="1"/>
                <c:pt idx="0">
                  <c:v>Fisico</c:v>
                </c:pt>
              </c:strCache>
            </c:strRef>
          </c:tx>
          <c:spPr>
            <a:solidFill>
              <a:schemeClr val="bg2">
                <a:lumMod val="50000"/>
                <a:alpha val="79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numRef>
              <c:f>Planilha4!$A$6:$A$11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Planilha4!$C$6:$C$11</c:f>
              <c:numCache>
                <c:formatCode>#,##0</c:formatCode>
                <c:ptCount val="6"/>
                <c:pt idx="0">
                  <c:v>8309512</c:v>
                </c:pt>
                <c:pt idx="1">
                  <c:v>7585424</c:v>
                </c:pt>
                <c:pt idx="2">
                  <c:v>6803341</c:v>
                </c:pt>
                <c:pt idx="3">
                  <c:v>5998693</c:v>
                </c:pt>
                <c:pt idx="4">
                  <c:v>3624627</c:v>
                </c:pt>
                <c:pt idx="5">
                  <c:v>2692803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DCC-4F3A-BADA-A7A4EFC9A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62169344"/>
        <c:axId val="180446800"/>
      </c:barChart>
      <c:catAx>
        <c:axId val="201346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180455536"/>
        <c:crosses val="autoZero"/>
        <c:auto val="1"/>
        <c:lblAlgn val="ctr"/>
        <c:lblOffset val="100"/>
        <c:noMultiLvlLbl val="0"/>
      </c:catAx>
      <c:valAx>
        <c:axId val="18045553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01346912"/>
        <c:crosses val="autoZero"/>
        <c:crossBetween val="between"/>
      </c:valAx>
      <c:valAx>
        <c:axId val="180446800"/>
        <c:scaling>
          <c:orientation val="minMax"/>
        </c:scaling>
        <c:delete val="1"/>
        <c:axPos val="r"/>
        <c:numFmt formatCode="#,##0" sourceLinked="1"/>
        <c:majorTickMark val="out"/>
        <c:minorTickMark val="none"/>
        <c:tickLblPos val="nextTo"/>
        <c:crossAx val="2062169344"/>
        <c:crosses val="max"/>
        <c:crossBetween val="between"/>
      </c:valAx>
      <c:catAx>
        <c:axId val="206216934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0446800"/>
        <c:crosses val="max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4521878594600788"/>
          <c:y val="1.3529278849977216E-2"/>
          <c:w val="0.24855232829958068"/>
          <c:h val="0.112698308544765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Abadi" panose="020B0604020104020204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bg1"/>
          </a:solidFill>
          <a:latin typeface="Abadi" panose="020B0604020104020204" pitchFamily="34" charset="0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Planilha4!$B$75</c:f>
              <c:strCache>
                <c:ptCount val="1"/>
                <c:pt idx="0">
                  <c:v>Centrais de Arquivamento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  <a:alpha val="68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numRef>
              <c:f>Planilha4!$A$76:$A$81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Planilha4!$B$76:$B$81</c:f>
              <c:numCache>
                <c:formatCode>#,##0</c:formatCode>
                <c:ptCount val="6"/>
                <c:pt idx="0">
                  <c:v>118642</c:v>
                </c:pt>
                <c:pt idx="1">
                  <c:v>120837</c:v>
                </c:pt>
                <c:pt idx="2">
                  <c:v>94133</c:v>
                </c:pt>
                <c:pt idx="3">
                  <c:v>142747</c:v>
                </c:pt>
                <c:pt idx="4">
                  <c:v>241357</c:v>
                </c:pt>
                <c:pt idx="5">
                  <c:v>82979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5C-406D-9B46-A33AC64EACC8}"/>
            </c:ext>
          </c:extLst>
        </c:ser>
        <c:ser>
          <c:idx val="2"/>
          <c:order val="1"/>
          <c:tx>
            <c:strRef>
              <c:f>Planilha4!$C$75</c:f>
              <c:strCache>
                <c:ptCount val="1"/>
                <c:pt idx="0">
                  <c:v>TJRJ</c:v>
                </c:pt>
              </c:strCache>
            </c:strRef>
          </c:tx>
          <c:spPr>
            <a:solidFill>
              <a:schemeClr val="tx2">
                <a:lumMod val="75000"/>
                <a:alpha val="71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cat>
            <c:numRef>
              <c:f>Planilha4!$A$76:$A$81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Planilha4!$C$76:$C$81</c:f>
              <c:numCache>
                <c:formatCode>#,##0</c:formatCode>
                <c:ptCount val="6"/>
                <c:pt idx="0">
                  <c:v>2110597</c:v>
                </c:pt>
                <c:pt idx="1">
                  <c:v>1952256</c:v>
                </c:pt>
                <c:pt idx="2">
                  <c:v>2022570</c:v>
                </c:pt>
                <c:pt idx="3">
                  <c:v>2121351</c:v>
                </c:pt>
                <c:pt idx="4">
                  <c:v>2611473</c:v>
                </c:pt>
                <c:pt idx="5">
                  <c:v>1173248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55C-406D-9B46-A33AC64EA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93796320"/>
        <c:axId val="180480912"/>
      </c:barChart>
      <c:barChart>
        <c:barDir val="col"/>
        <c:grouping val="stacked"/>
        <c:varyColors val="0"/>
        <c:ser>
          <c:idx val="3"/>
          <c:order val="2"/>
          <c:tx>
            <c:strRef>
              <c:f>Planilha4!$D$75</c:f>
              <c:strCache>
                <c:ptCount val="1"/>
                <c:pt idx="0">
                  <c:v>% de contribuição  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numRef>
              <c:f>Planilha4!$A$76:$A$81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Planilha4!$D$76:$D$81</c:f>
              <c:numCache>
                <c:formatCode>0.00%</c:formatCode>
                <c:ptCount val="6"/>
                <c:pt idx="0">
                  <c:v>5.6212531335920593E-2</c:v>
                </c:pt>
                <c:pt idx="1">
                  <c:v>6.1896083300550749E-2</c:v>
                </c:pt>
                <c:pt idx="2">
                  <c:v>4.6541281636729506E-2</c:v>
                </c:pt>
                <c:pt idx="3">
                  <c:v>6.729060867343499E-2</c:v>
                </c:pt>
                <c:pt idx="4">
                  <c:v>9.242178647835915E-2</c:v>
                </c:pt>
                <c:pt idx="5">
                  <c:v>7.0699999999999999E-2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5C-406D-9B46-A33AC64EA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126753584"/>
        <c:axId val="416971392"/>
      </c:barChart>
      <c:catAx>
        <c:axId val="93796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180480912"/>
        <c:crosses val="autoZero"/>
        <c:auto val="1"/>
        <c:lblAlgn val="ctr"/>
        <c:lblOffset val="100"/>
        <c:noMultiLvlLbl val="0"/>
      </c:catAx>
      <c:valAx>
        <c:axId val="18048091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93796320"/>
        <c:crosses val="autoZero"/>
        <c:crossBetween val="between"/>
      </c:valAx>
      <c:valAx>
        <c:axId val="416971392"/>
        <c:scaling>
          <c:orientation val="minMax"/>
        </c:scaling>
        <c:delete val="1"/>
        <c:axPos val="r"/>
        <c:numFmt formatCode="0.00%" sourceLinked="1"/>
        <c:majorTickMark val="out"/>
        <c:minorTickMark val="none"/>
        <c:tickLblPos val="nextTo"/>
        <c:crossAx val="126753584"/>
        <c:crosses val="max"/>
        <c:crossBetween val="between"/>
      </c:valAx>
      <c:catAx>
        <c:axId val="126753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97139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0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676168318066695E-2"/>
          <c:y val="0.17542988739939436"/>
          <c:w val="0.92251435823178174"/>
          <c:h val="0.67547240670035102"/>
        </c:manualLayout>
      </c:layout>
      <c:lineChart>
        <c:grouping val="standard"/>
        <c:varyColors val="0"/>
        <c:ser>
          <c:idx val="0"/>
          <c:order val="0"/>
          <c:tx>
            <c:strRef>
              <c:f>Planilha4!$B$17</c:f>
              <c:strCache>
                <c:ptCount val="1"/>
                <c:pt idx="0">
                  <c:v>Total</c:v>
                </c:pt>
              </c:strCache>
            </c:strRef>
          </c:tx>
          <c:spPr>
            <a:ln w="57150" cap="rnd">
              <a:solidFill>
                <a:schemeClr val="accent4">
                  <a:lumMod val="75000"/>
                  <a:alpha val="28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7.5553924041022055E-2"/>
                  <c:y val="-9.7582874865913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C000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C7-49BC-A149-46E19EA412B8}"/>
                </c:ext>
              </c:extLst>
            </c:dLbl>
            <c:dLbl>
              <c:idx val="5"/>
              <c:layout>
                <c:manualLayout>
                  <c:x val="-1.6790928417638795E-2"/>
                  <c:y val="-0.1156740820039756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C7-49BC-A149-46E19EA412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Planilha4!$A$18:$A$23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Planilha4!$B$18:$B$23</c:f>
              <c:numCache>
                <c:formatCode>#,##0</c:formatCode>
                <c:ptCount val="6"/>
                <c:pt idx="0">
                  <c:v>2110597</c:v>
                </c:pt>
                <c:pt idx="1">
                  <c:v>1952256</c:v>
                </c:pt>
                <c:pt idx="2">
                  <c:v>2022570</c:v>
                </c:pt>
                <c:pt idx="3">
                  <c:v>2121351</c:v>
                </c:pt>
                <c:pt idx="4">
                  <c:v>2611473</c:v>
                </c:pt>
                <c:pt idx="5">
                  <c:v>1173248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8C7-49BC-A149-46E19EA412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4853360"/>
        <c:axId val="180473840"/>
      </c:lineChart>
      <c:catAx>
        <c:axId val="205485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180473840"/>
        <c:crosses val="autoZero"/>
        <c:auto val="1"/>
        <c:lblAlgn val="ctr"/>
        <c:lblOffset val="100"/>
        <c:noMultiLvlLbl val="0"/>
      </c:catAx>
      <c:valAx>
        <c:axId val="180473840"/>
        <c:scaling>
          <c:orientation val="minMax"/>
          <c:min val="100000"/>
        </c:scaling>
        <c:delete val="1"/>
        <c:axPos val="l"/>
        <c:numFmt formatCode="#,##0" sourceLinked="1"/>
        <c:majorTickMark val="none"/>
        <c:minorTickMark val="none"/>
        <c:tickLblPos val="nextTo"/>
        <c:crossAx val="2054853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Abadi" panose="020B0604020104020204" pitchFamily="34" charset="0"/>
        </a:defRPr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Planilha4!$B$31</c:f>
              <c:strCache>
                <c:ptCount val="1"/>
                <c:pt idx="0">
                  <c:v>Soma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clear">
              <a:bevelT w="260350" h="50800" prst="softRound"/>
              <a:bevelB prst="softRound"/>
            </a:sp3d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C000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DAC-4250-962C-60A7E2BB22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Planilha4!$A$32:$A$37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Planilha4!$B$32:$B$37</c:f>
              <c:numCache>
                <c:formatCode>#,##0</c:formatCode>
                <c:ptCount val="6"/>
                <c:pt idx="0">
                  <c:v>5678322</c:v>
                </c:pt>
                <c:pt idx="1">
                  <c:v>5798049</c:v>
                </c:pt>
                <c:pt idx="2">
                  <c:v>5851339</c:v>
                </c:pt>
                <c:pt idx="3">
                  <c:v>5851485</c:v>
                </c:pt>
                <c:pt idx="4">
                  <c:v>4314846</c:v>
                </c:pt>
                <c:pt idx="5">
                  <c:v>4446789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AC-4250-962C-60A7E2BB22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60"/>
        <c:axId val="201329312"/>
        <c:axId val="180472592"/>
      </c:barChart>
      <c:catAx>
        <c:axId val="2013293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180472592"/>
        <c:crosses val="autoZero"/>
        <c:auto val="1"/>
        <c:lblAlgn val="ctr"/>
        <c:lblOffset val="100"/>
        <c:noMultiLvlLbl val="0"/>
      </c:catAx>
      <c:valAx>
        <c:axId val="180472592"/>
        <c:scaling>
          <c:orientation val="minMax"/>
        </c:scaling>
        <c:delete val="1"/>
        <c:axPos val="b"/>
        <c:numFmt formatCode="#,##0" sourceLinked="1"/>
        <c:majorTickMark val="out"/>
        <c:minorTickMark val="none"/>
        <c:tickLblPos val="nextTo"/>
        <c:crossAx val="20132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68640122298658E-2"/>
          <c:y val="0.29580745341614906"/>
          <c:w val="0.95146271975540264"/>
          <c:h val="0.55521092132505179"/>
        </c:manualLayout>
      </c:layout>
      <c:lineChart>
        <c:grouping val="standard"/>
        <c:varyColors val="0"/>
        <c:ser>
          <c:idx val="0"/>
          <c:order val="0"/>
          <c:tx>
            <c:strRef>
              <c:f>Planilha4!$B$41</c:f>
              <c:strCache>
                <c:ptCount val="1"/>
                <c:pt idx="0">
                  <c:v>Soma</c:v>
                </c:pt>
              </c:strCache>
            </c:strRef>
          </c:tx>
          <c:spPr>
            <a:ln w="57150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8.9628587311514143E-2"/>
                  <c:y val="-7.5595238095238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E4-49AE-9CA1-F16D483D66B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4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E4-49AE-9CA1-F16D483D66B8}"/>
                </c:ext>
              </c:extLst>
            </c:dLbl>
            <c:dLbl>
              <c:idx val="5"/>
              <c:layout>
                <c:manualLayout>
                  <c:x val="0"/>
                  <c:y val="-0.1436995341614907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E4-49AE-9CA1-F16D483D66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Planilha4!$A$42:$A$47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Planilha4!$B$42:$B$47</c:f>
              <c:numCache>
                <c:formatCode>#,##0</c:formatCode>
                <c:ptCount val="6"/>
                <c:pt idx="0">
                  <c:v>4492578</c:v>
                </c:pt>
                <c:pt idx="1">
                  <c:v>4279338</c:v>
                </c:pt>
                <c:pt idx="2">
                  <c:v>4119501</c:v>
                </c:pt>
                <c:pt idx="3">
                  <c:v>4135100</c:v>
                </c:pt>
                <c:pt idx="4">
                  <c:v>4960001</c:v>
                </c:pt>
                <c:pt idx="5">
                  <c:v>2209174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16E4-49AE-9CA1-F16D483D66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4185616"/>
        <c:axId val="180479664"/>
      </c:lineChart>
      <c:catAx>
        <c:axId val="9418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180479664"/>
        <c:crosses val="autoZero"/>
        <c:auto val="1"/>
        <c:lblAlgn val="ctr"/>
        <c:lblOffset val="100"/>
        <c:noMultiLvlLbl val="0"/>
      </c:catAx>
      <c:valAx>
        <c:axId val="18047966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94185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68640122298658E-2"/>
          <c:y val="0.30128536922015181"/>
          <c:w val="0.95146271975540264"/>
          <c:h val="0.549733005521048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Planilha4!$B$52</c:f>
              <c:strCache>
                <c:ptCount val="1"/>
                <c:pt idx="0">
                  <c:v>Despachos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clear">
              <a:bevelT w="260350" h="50800" prst="softRound"/>
              <a:bevelB prst="softRound"/>
            </a:sp3d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4"/>
                      </a:solidFill>
                      <a:latin typeface="Abadi" panose="020B060402010402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4D5-40AF-83D3-22194CD88F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badi" panose="020B0604020104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Planilha4!$A$53:$A$58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Planilha4!$B$53:$B$58</c:f>
              <c:numCache>
                <c:formatCode>#,##0</c:formatCode>
                <c:ptCount val="6"/>
                <c:pt idx="0">
                  <c:v>5039193</c:v>
                </c:pt>
                <c:pt idx="1">
                  <c:v>4893535</c:v>
                </c:pt>
                <c:pt idx="2">
                  <c:v>5596232</c:v>
                </c:pt>
                <c:pt idx="3">
                  <c:v>5858294</c:v>
                </c:pt>
                <c:pt idx="4">
                  <c:v>6408965</c:v>
                </c:pt>
                <c:pt idx="5">
                  <c:v>2670299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D5-40AF-83D3-22194CD88F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737264"/>
        <c:axId val="180475920"/>
      </c:barChart>
      <c:catAx>
        <c:axId val="18573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Abadi" panose="020B0604020104020204" pitchFamily="34" charset="0"/>
                <a:ea typeface="+mn-ea"/>
                <a:cs typeface="+mn-cs"/>
              </a:defRPr>
            </a:pPr>
            <a:endParaRPr lang="pt-BR"/>
          </a:p>
        </c:txPr>
        <c:crossAx val="180475920"/>
        <c:crosses val="autoZero"/>
        <c:auto val="1"/>
        <c:lblAlgn val="ctr"/>
        <c:lblOffset val="100"/>
        <c:noMultiLvlLbl val="0"/>
      </c:catAx>
      <c:valAx>
        <c:axId val="18047592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85737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C5AF4-0108-4C4C-872C-3D84B2EA6C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D6DE33-CB91-4CAE-B8DC-C7332A40E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A175DA-C1B5-484E-AE8E-2190E8EC4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9943DA-D65C-452A-AA43-963ADB1C3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79C6AA-5761-4C60-AF46-5B4277573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64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49C476-0098-4CA4-A79E-EB33660C2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DC8A43-CDF0-464B-9620-44C2D6D3B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307433-1D21-4D38-82BD-F4111427D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E11487-4089-49FD-A886-F50F71D7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AECB22-5ABC-48E2-BEAA-54DC4353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94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830F2D-6EB1-44E4-BBDD-FB940EE5D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3776DDC-7B2D-45CA-BC0E-5B825533C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0119AC-98D6-4207-BF2E-AFCC0823A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C05454-BDE8-4779-9684-234B8A1DF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099F7C-D9CF-4D78-8E0E-B76949CA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6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D2AAF7-D7B6-4875-B4CD-47F17985B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2B7DF8-0A18-492B-AA9A-59710D15D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3E38C7-CF71-4EAC-8AC5-F1346C4B4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BC0ACF-193A-4EE6-8540-097F4AF5C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1BB179-A314-473B-855B-652613C21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08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80535F-A523-4B8D-8C92-9B3653FAE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7BD528-FE43-4D31-8F6A-65184DCFC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302B59-6C4C-4B80-8880-C141F937E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69FD44-273F-445A-9200-BAC687EA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207294-F2E5-4D1A-86CE-32ED5C8B6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52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25644-C861-4D69-83C8-D08CBF55B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3A92C7-F4C8-4147-9752-8CB9F1040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2CA6566-597D-482D-8FDE-DD19AC142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804683-8F1B-4F7C-9314-AB95D886B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404206-313A-456A-88BA-F12FF450A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BAB050F-CAC3-4F89-8694-1EB9B7F7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686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6E64A-363B-495A-852A-A12768A6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3479503-A7EF-4025-8FA6-B3006568D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300050-8AA0-4346-92B6-BCE4E7290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72AA7B1-236D-4533-9C87-0B43602F4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D4B1F5-C567-453F-9214-AEC3A1576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F7B16BB-B2D7-4EC1-A4B6-95B04146D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65B5B73-D770-471E-B849-C8358A8AD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C176A3A-ECF0-4E8A-86CF-590268812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3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D1D58-850E-446F-84D2-E889CDD7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ADBADE7-5579-4856-9182-DB526BA2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976033E-B2A0-4923-A559-E60E4CE20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C4F8C3A-AED2-4688-94EA-C155AE6F8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17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4BDC4F0-53E2-4BF5-BC0A-30ED9202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7F83945-4B8F-4E9A-810A-73C6209A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266878B-779F-4DFD-99CA-08324A0E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3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A8A7DC-F6D1-4A19-9DD1-229A3EC88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3C1893-9D06-4E7C-B797-458DDA608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6A5AA9C-178B-4DB0-A356-D46A0D771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41B93A-9061-4605-8E73-8B42375BC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7765F1-B68B-42D3-9E3E-00EDA5185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81E664-787A-487D-B3F9-3D6DCD8B1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09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4906B8-897D-4ED7-B4D5-93AAEC23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91CF8F5-013B-4B61-B2BD-B9BDCA6A32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4A4B55-74FC-4A6A-BF61-9BC3879FF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62F4FD-760D-416F-9531-BC7455C57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2A380B-616E-416F-860A-C130314E5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AFF5FD-6559-432A-B17D-47018B3B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612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ABA374D-1C2A-4C13-8DB8-C28EBCE0A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688728-0FC1-47AA-8D28-52F813310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193111-F782-4A65-A73D-6F44C12FB1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16163-ED3D-4F2B-993F-AAF25B201E24}" type="datetimeFigureOut">
              <a:rPr lang="pt-BR" smtClean="0"/>
              <a:t>04/08/2020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DAB416-02E4-486C-ADED-38D3854C9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CA4DD3E-3CC1-4C02-8E06-14BA654A8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A6174-4D2F-4EEC-A3EE-6CE2C77F59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0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4" Type="http://schemas.microsoft.com/office/2007/relationships/hdphoto" Target="../media/hdphoto1.wdp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chart" Target="../charts/chart1.xml" /><Relationship Id="rId4" Type="http://schemas.microsoft.com/office/2007/relationships/hdphoto" Target="../media/hdphoto1.wdp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6" Type="http://schemas.openxmlformats.org/officeDocument/2006/relationships/chart" Target="../charts/chart3.xml" /><Relationship Id="rId5" Type="http://schemas.openxmlformats.org/officeDocument/2006/relationships/chart" Target="../charts/chart2.xml" /><Relationship Id="rId4" Type="http://schemas.microsoft.com/office/2007/relationships/hdphoto" Target="../media/hdphoto1.wdp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chart" Target="../charts/chart4.xml" /><Relationship Id="rId4" Type="http://schemas.microsoft.com/office/2007/relationships/hdphoto" Target="../media/hdphoto1.wdp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chart" Target="../charts/chart5.xml" /><Relationship Id="rId4" Type="http://schemas.microsoft.com/office/2007/relationships/hdphoto" Target="../media/hdphoto1.wdp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 /><Relationship Id="rId3" Type="http://schemas.openxmlformats.org/officeDocument/2006/relationships/image" Target="../media/image3.png" /><Relationship Id="rId7" Type="http://schemas.openxmlformats.org/officeDocument/2006/relationships/chart" Target="../charts/chart8.xml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6" Type="http://schemas.openxmlformats.org/officeDocument/2006/relationships/chart" Target="../charts/chart7.xml" /><Relationship Id="rId5" Type="http://schemas.openxmlformats.org/officeDocument/2006/relationships/chart" Target="../charts/chart6.xml" /><Relationship Id="rId4" Type="http://schemas.microsoft.com/office/2007/relationships/hdphoto" Target="../media/hdphoto1.wdp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6" Type="http://schemas.openxmlformats.org/officeDocument/2006/relationships/chart" Target="../charts/chart11.xml" /><Relationship Id="rId5" Type="http://schemas.openxmlformats.org/officeDocument/2006/relationships/chart" Target="../charts/chart10.xml" /><Relationship Id="rId4" Type="http://schemas.microsoft.com/office/2007/relationships/hdphoto" Target="../media/hdphoto1.wdp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0994BB57-B21E-4E08-927D-FEC1E6FA2B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0"/>
            <a:ext cx="12191980" cy="687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8" name="Forma Livre: Forma 47">
            <a:extLst>
              <a:ext uri="{FF2B5EF4-FFF2-40B4-BE49-F238E27FC236}">
                <a16:creationId xmlns:a16="http://schemas.microsoft.com/office/drawing/2014/main" id="{25F907A5-5BE0-45F9-A57D-1C42927143D6}"/>
              </a:ext>
            </a:extLst>
          </p:cNvPr>
          <p:cNvSpPr/>
          <p:nvPr/>
        </p:nvSpPr>
        <p:spPr>
          <a:xfrm>
            <a:off x="4559425" y="13252"/>
            <a:ext cx="1985754" cy="6858000"/>
          </a:xfrm>
          <a:custGeom>
            <a:avLst/>
            <a:gdLst>
              <a:gd name="connsiteX0" fmla="*/ 1710335 w 1985754"/>
              <a:gd name="connsiteY0" fmla="*/ 0 h 6858000"/>
              <a:gd name="connsiteX1" fmla="*/ 1966262 w 1985754"/>
              <a:gd name="connsiteY1" fmla="*/ 0 h 6858000"/>
              <a:gd name="connsiteX2" fmla="*/ 1966687 w 1985754"/>
              <a:gd name="connsiteY2" fmla="*/ 7372 h 6858000"/>
              <a:gd name="connsiteX3" fmla="*/ 1976221 w 1985754"/>
              <a:gd name="connsiteY3" fmla="*/ 882674 h 6858000"/>
              <a:gd name="connsiteX4" fmla="*/ 1985754 w 1985754"/>
              <a:gd name="connsiteY4" fmla="*/ 1763466 h 6858000"/>
              <a:gd name="connsiteX5" fmla="*/ 1909486 w 1985754"/>
              <a:gd name="connsiteY5" fmla="*/ 2175050 h 6858000"/>
              <a:gd name="connsiteX6" fmla="*/ 207778 w 1985754"/>
              <a:gd name="connsiteY6" fmla="*/ 5165895 h 6858000"/>
              <a:gd name="connsiteX7" fmla="*/ 55246 w 1985754"/>
              <a:gd name="connsiteY7" fmla="*/ 5582968 h 6858000"/>
              <a:gd name="connsiteX8" fmla="*/ 83847 w 1985754"/>
              <a:gd name="connsiteY8" fmla="*/ 6455527 h 6858000"/>
              <a:gd name="connsiteX9" fmla="*/ 101275 w 1985754"/>
              <a:gd name="connsiteY9" fmla="*/ 6850132 h 6858000"/>
              <a:gd name="connsiteX10" fmla="*/ 101555 w 1985754"/>
              <a:gd name="connsiteY10" fmla="*/ 6858000 h 6858000"/>
              <a:gd name="connsiteX11" fmla="*/ 51473 w 1985754"/>
              <a:gd name="connsiteY11" fmla="*/ 6858000 h 6858000"/>
              <a:gd name="connsiteX12" fmla="*/ 50082 w 1985754"/>
              <a:gd name="connsiteY12" fmla="*/ 6799801 h 6858000"/>
              <a:gd name="connsiteX13" fmla="*/ 26935 w 1985754"/>
              <a:gd name="connsiteY13" fmla="*/ 6229968 h 6858000"/>
              <a:gd name="connsiteX14" fmla="*/ 0 w 1985754"/>
              <a:gd name="connsiteY14" fmla="*/ 5416695 h 6858000"/>
              <a:gd name="connsiteX15" fmla="*/ 143649 w 1985754"/>
              <a:gd name="connsiteY15" fmla="*/ 5027961 h 6858000"/>
              <a:gd name="connsiteX16" fmla="*/ 1746248 w 1985754"/>
              <a:gd name="connsiteY16" fmla="*/ 2240332 h 6858000"/>
              <a:gd name="connsiteX17" fmla="*/ 1818074 w 1985754"/>
              <a:gd name="connsiteY17" fmla="*/ 1856714 h 6858000"/>
              <a:gd name="connsiteX18" fmla="*/ 1809096 w 1985754"/>
              <a:gd name="connsiteY18" fmla="*/ 1035767 h 6858000"/>
              <a:gd name="connsiteX19" fmla="*/ 1800118 w 1985754"/>
              <a:gd name="connsiteY19" fmla="*/ 219938 h 6858000"/>
              <a:gd name="connsiteX20" fmla="*/ 1710335 w 1985754"/>
              <a:gd name="connsiteY2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85754" h="6858000">
                <a:moveTo>
                  <a:pt x="1710335" y="0"/>
                </a:moveTo>
                <a:lnTo>
                  <a:pt x="1966262" y="0"/>
                </a:lnTo>
                <a:lnTo>
                  <a:pt x="1966687" y="7372"/>
                </a:lnTo>
                <a:cubicBezTo>
                  <a:pt x="1966687" y="201275"/>
                  <a:pt x="1969863" y="493042"/>
                  <a:pt x="1976221" y="882674"/>
                </a:cubicBezTo>
                <a:cubicBezTo>
                  <a:pt x="1982575" y="1272310"/>
                  <a:pt x="1985754" y="1565903"/>
                  <a:pt x="1985754" y="1763466"/>
                </a:cubicBezTo>
                <a:cubicBezTo>
                  <a:pt x="1985754" y="1920782"/>
                  <a:pt x="1960329" y="2057977"/>
                  <a:pt x="1909486" y="2175050"/>
                </a:cubicBezTo>
                <a:cubicBezTo>
                  <a:pt x="1493195" y="3122609"/>
                  <a:pt x="925962" y="4119558"/>
                  <a:pt x="207778" y="5165895"/>
                </a:cubicBezTo>
                <a:cubicBezTo>
                  <a:pt x="106089" y="5319555"/>
                  <a:pt x="55246" y="5458579"/>
                  <a:pt x="55246" y="5582968"/>
                </a:cubicBezTo>
                <a:cubicBezTo>
                  <a:pt x="55246" y="5776871"/>
                  <a:pt x="64780" y="6067721"/>
                  <a:pt x="83847" y="6455527"/>
                </a:cubicBezTo>
                <a:cubicBezTo>
                  <a:pt x="90997" y="6600953"/>
                  <a:pt x="96807" y="6732488"/>
                  <a:pt x="101275" y="6850132"/>
                </a:cubicBezTo>
                <a:lnTo>
                  <a:pt x="101555" y="6858000"/>
                </a:lnTo>
                <a:lnTo>
                  <a:pt x="51473" y="6858000"/>
                </a:lnTo>
                <a:lnTo>
                  <a:pt x="50082" y="6799801"/>
                </a:lnTo>
                <a:cubicBezTo>
                  <a:pt x="45874" y="6645820"/>
                  <a:pt x="38158" y="6455876"/>
                  <a:pt x="26935" y="6229968"/>
                </a:cubicBezTo>
                <a:cubicBezTo>
                  <a:pt x="8978" y="5868512"/>
                  <a:pt x="0" y="5597424"/>
                  <a:pt x="0" y="5416695"/>
                </a:cubicBezTo>
                <a:cubicBezTo>
                  <a:pt x="0" y="5300758"/>
                  <a:pt x="47882" y="5171180"/>
                  <a:pt x="143649" y="5027961"/>
                </a:cubicBezTo>
                <a:cubicBezTo>
                  <a:pt x="820005" y="4052718"/>
                  <a:pt x="1354202" y="3123508"/>
                  <a:pt x="1746248" y="2240332"/>
                </a:cubicBezTo>
                <a:cubicBezTo>
                  <a:pt x="1794130" y="2131213"/>
                  <a:pt x="1818074" y="2003341"/>
                  <a:pt x="1818074" y="1856714"/>
                </a:cubicBezTo>
                <a:cubicBezTo>
                  <a:pt x="1818074" y="1672574"/>
                  <a:pt x="1815080" y="1398929"/>
                  <a:pt x="1809096" y="1035767"/>
                </a:cubicBezTo>
                <a:cubicBezTo>
                  <a:pt x="1803108" y="672610"/>
                  <a:pt x="1800118" y="400666"/>
                  <a:pt x="1800118" y="219938"/>
                </a:cubicBezTo>
                <a:cubicBezTo>
                  <a:pt x="1800118" y="73311"/>
                  <a:pt x="1770189" y="0"/>
                  <a:pt x="1710335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75000"/>
                </a:schemeClr>
              </a:gs>
              <a:gs pos="52000">
                <a:schemeClr val="bg1"/>
              </a:gs>
              <a:gs pos="100000">
                <a:schemeClr val="accent4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45" name="Forma Livre: Forma 44">
            <a:extLst>
              <a:ext uri="{FF2B5EF4-FFF2-40B4-BE49-F238E27FC236}">
                <a16:creationId xmlns:a16="http://schemas.microsoft.com/office/drawing/2014/main" id="{47B76669-E47C-43A7-93B4-47B4939E25F9}"/>
              </a:ext>
            </a:extLst>
          </p:cNvPr>
          <p:cNvSpPr/>
          <p:nvPr/>
        </p:nvSpPr>
        <p:spPr>
          <a:xfrm>
            <a:off x="3136000" y="2181444"/>
            <a:ext cx="17077" cy="28356"/>
          </a:xfrm>
          <a:custGeom>
            <a:avLst/>
            <a:gdLst>
              <a:gd name="connsiteX0" fmla="*/ 0 w 17077"/>
              <a:gd name="connsiteY0" fmla="*/ 0 h 28356"/>
              <a:gd name="connsiteX1" fmla="*/ 17077 w 17077"/>
              <a:gd name="connsiteY1" fmla="*/ 28356 h 28356"/>
              <a:gd name="connsiteX2" fmla="*/ 3364 w 17077"/>
              <a:gd name="connsiteY2" fmla="*/ 5821 h 28356"/>
              <a:gd name="connsiteX3" fmla="*/ 0 w 17077"/>
              <a:gd name="connsiteY3" fmla="*/ 0 h 2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77" h="28356">
                <a:moveTo>
                  <a:pt x="0" y="0"/>
                </a:moveTo>
                <a:lnTo>
                  <a:pt x="17077" y="28356"/>
                </a:lnTo>
                <a:lnTo>
                  <a:pt x="3364" y="582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44" name="Forma Livre: Forma 43">
            <a:extLst>
              <a:ext uri="{FF2B5EF4-FFF2-40B4-BE49-F238E27FC236}">
                <a16:creationId xmlns:a16="http://schemas.microsoft.com/office/drawing/2014/main" id="{C58855A4-DD25-4F46-9A0B-0AA3D2FE0F1C}"/>
              </a:ext>
            </a:extLst>
          </p:cNvPr>
          <p:cNvSpPr/>
          <p:nvPr/>
        </p:nvSpPr>
        <p:spPr>
          <a:xfrm>
            <a:off x="3153076" y="2209801"/>
            <a:ext cx="40852" cy="67135"/>
          </a:xfrm>
          <a:custGeom>
            <a:avLst/>
            <a:gdLst>
              <a:gd name="connsiteX0" fmla="*/ 0 w 40852"/>
              <a:gd name="connsiteY0" fmla="*/ 0 h 67135"/>
              <a:gd name="connsiteX1" fmla="*/ 40852 w 40852"/>
              <a:gd name="connsiteY1" fmla="*/ 67135 h 67135"/>
              <a:gd name="connsiteX2" fmla="*/ 29988 w 40852"/>
              <a:gd name="connsiteY2" fmla="*/ 49796 h 67135"/>
              <a:gd name="connsiteX3" fmla="*/ 0 w 40852"/>
              <a:gd name="connsiteY3" fmla="*/ 0 h 6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852" h="67135">
                <a:moveTo>
                  <a:pt x="0" y="0"/>
                </a:moveTo>
                <a:lnTo>
                  <a:pt x="40852" y="67135"/>
                </a:lnTo>
                <a:lnTo>
                  <a:pt x="29988" y="49796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43" name="Forma Livre: Forma 42">
            <a:extLst>
              <a:ext uri="{FF2B5EF4-FFF2-40B4-BE49-F238E27FC236}">
                <a16:creationId xmlns:a16="http://schemas.microsoft.com/office/drawing/2014/main" id="{467A8439-A3F2-4FC4-87B9-173B3DEBE900}"/>
              </a:ext>
            </a:extLst>
          </p:cNvPr>
          <p:cNvSpPr/>
          <p:nvPr/>
        </p:nvSpPr>
        <p:spPr>
          <a:xfrm>
            <a:off x="3193928" y="2276936"/>
            <a:ext cx="236582" cy="367113"/>
          </a:xfrm>
          <a:custGeom>
            <a:avLst/>
            <a:gdLst>
              <a:gd name="connsiteX0" fmla="*/ 0 w 236582"/>
              <a:gd name="connsiteY0" fmla="*/ 0 h 367113"/>
              <a:gd name="connsiteX1" fmla="*/ 87448 w 236582"/>
              <a:gd name="connsiteY1" fmla="*/ 139576 h 367113"/>
              <a:gd name="connsiteX2" fmla="*/ 236582 w 236582"/>
              <a:gd name="connsiteY2" fmla="*/ 367113 h 367113"/>
              <a:gd name="connsiteX3" fmla="*/ 118263 w 236582"/>
              <a:gd name="connsiteY3" fmla="*/ 188452 h 367113"/>
              <a:gd name="connsiteX4" fmla="*/ 25677 w 236582"/>
              <a:gd name="connsiteY4" fmla="*/ 42198 h 367113"/>
              <a:gd name="connsiteX5" fmla="*/ 0 w 236582"/>
              <a:gd name="connsiteY5" fmla="*/ 0 h 367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6582" h="367113">
                <a:moveTo>
                  <a:pt x="0" y="0"/>
                </a:moveTo>
                <a:lnTo>
                  <a:pt x="87448" y="139576"/>
                </a:lnTo>
                <a:lnTo>
                  <a:pt x="236582" y="367113"/>
                </a:lnTo>
                <a:lnTo>
                  <a:pt x="118263" y="188452"/>
                </a:lnTo>
                <a:cubicBezTo>
                  <a:pt x="85344" y="137303"/>
                  <a:pt x="54482" y="88552"/>
                  <a:pt x="25677" y="42198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42" name="Forma Livre: Forma 41">
            <a:extLst>
              <a:ext uri="{FF2B5EF4-FFF2-40B4-BE49-F238E27FC236}">
                <a16:creationId xmlns:a16="http://schemas.microsoft.com/office/drawing/2014/main" id="{076B9B30-1A46-4A28-8C02-98B6E70CDF45}"/>
              </a:ext>
            </a:extLst>
          </p:cNvPr>
          <p:cNvSpPr/>
          <p:nvPr/>
        </p:nvSpPr>
        <p:spPr>
          <a:xfrm>
            <a:off x="3430510" y="2644049"/>
            <a:ext cx="15430" cy="23299"/>
          </a:xfrm>
          <a:custGeom>
            <a:avLst/>
            <a:gdLst>
              <a:gd name="connsiteX0" fmla="*/ 0 w 15430"/>
              <a:gd name="connsiteY0" fmla="*/ 0 h 23299"/>
              <a:gd name="connsiteX1" fmla="*/ 15430 w 15430"/>
              <a:gd name="connsiteY1" fmla="*/ 23299 h 23299"/>
              <a:gd name="connsiteX2" fmla="*/ 10252 w 15430"/>
              <a:gd name="connsiteY2" fmla="*/ 15642 h 23299"/>
              <a:gd name="connsiteX3" fmla="*/ 0 w 15430"/>
              <a:gd name="connsiteY3" fmla="*/ 0 h 23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30" h="23299">
                <a:moveTo>
                  <a:pt x="0" y="0"/>
                </a:moveTo>
                <a:lnTo>
                  <a:pt x="15430" y="23299"/>
                </a:lnTo>
                <a:lnTo>
                  <a:pt x="10252" y="1564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41" name="Forma Livre: Forma 40">
            <a:extLst>
              <a:ext uri="{FF2B5EF4-FFF2-40B4-BE49-F238E27FC236}">
                <a16:creationId xmlns:a16="http://schemas.microsoft.com/office/drawing/2014/main" id="{12A6B60A-0B7C-4F67-9819-656F66991080}"/>
              </a:ext>
            </a:extLst>
          </p:cNvPr>
          <p:cNvSpPr/>
          <p:nvPr/>
        </p:nvSpPr>
        <p:spPr>
          <a:xfrm>
            <a:off x="3445940" y="2667347"/>
            <a:ext cx="49780" cy="73618"/>
          </a:xfrm>
          <a:custGeom>
            <a:avLst/>
            <a:gdLst>
              <a:gd name="connsiteX0" fmla="*/ 0 w 49780"/>
              <a:gd name="connsiteY0" fmla="*/ 0 h 73618"/>
              <a:gd name="connsiteX1" fmla="*/ 49780 w 49780"/>
              <a:gd name="connsiteY1" fmla="*/ 73618 h 73618"/>
              <a:gd name="connsiteX2" fmla="*/ 16354 w 49780"/>
              <a:gd name="connsiteY2" fmla="*/ 24695 h 73618"/>
              <a:gd name="connsiteX3" fmla="*/ 0 w 49780"/>
              <a:gd name="connsiteY3" fmla="*/ 0 h 73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780" h="73618">
                <a:moveTo>
                  <a:pt x="0" y="0"/>
                </a:moveTo>
                <a:lnTo>
                  <a:pt x="49780" y="73618"/>
                </a:lnTo>
                <a:lnTo>
                  <a:pt x="16354" y="2469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34" name="Forma Livre: Forma 33">
            <a:extLst>
              <a:ext uri="{FF2B5EF4-FFF2-40B4-BE49-F238E27FC236}">
                <a16:creationId xmlns:a16="http://schemas.microsoft.com/office/drawing/2014/main" id="{39B2EA82-3A43-4827-9331-2C2B966EFCF4}"/>
              </a:ext>
            </a:extLst>
          </p:cNvPr>
          <p:cNvSpPr/>
          <p:nvPr/>
        </p:nvSpPr>
        <p:spPr>
          <a:xfrm>
            <a:off x="4759050" y="-17322"/>
            <a:ext cx="7429903" cy="6890082"/>
          </a:xfrm>
          <a:custGeom>
            <a:avLst/>
            <a:gdLst>
              <a:gd name="connsiteX0" fmla="*/ 1911016 w 7429903"/>
              <a:gd name="connsiteY0" fmla="*/ 0 h 6858000"/>
              <a:gd name="connsiteX1" fmla="*/ 7429903 w 7429903"/>
              <a:gd name="connsiteY1" fmla="*/ 0 h 6858000"/>
              <a:gd name="connsiteX2" fmla="*/ 7429903 w 7429903"/>
              <a:gd name="connsiteY2" fmla="*/ 6858000 h 6858000"/>
              <a:gd name="connsiteX3" fmla="*/ 46309 w 7429903"/>
              <a:gd name="connsiteY3" fmla="*/ 6858000 h 6858000"/>
              <a:gd name="connsiteX4" fmla="*/ 46029 w 7429903"/>
              <a:gd name="connsiteY4" fmla="*/ 6850132 h 6858000"/>
              <a:gd name="connsiteX5" fmla="*/ 28601 w 7429903"/>
              <a:gd name="connsiteY5" fmla="*/ 6455527 h 6858000"/>
              <a:gd name="connsiteX6" fmla="*/ 0 w 7429903"/>
              <a:gd name="connsiteY6" fmla="*/ 5582968 h 6858000"/>
              <a:gd name="connsiteX7" fmla="*/ 152532 w 7429903"/>
              <a:gd name="connsiteY7" fmla="*/ 5165895 h 6858000"/>
              <a:gd name="connsiteX8" fmla="*/ 1854240 w 7429903"/>
              <a:gd name="connsiteY8" fmla="*/ 2175050 h 6858000"/>
              <a:gd name="connsiteX9" fmla="*/ 1930508 w 7429903"/>
              <a:gd name="connsiteY9" fmla="*/ 1763466 h 6858000"/>
              <a:gd name="connsiteX10" fmla="*/ 1920975 w 7429903"/>
              <a:gd name="connsiteY10" fmla="*/ 882674 h 6858000"/>
              <a:gd name="connsiteX11" fmla="*/ 1911441 w 7429903"/>
              <a:gd name="connsiteY11" fmla="*/ 7372 h 6858000"/>
              <a:gd name="connsiteX12" fmla="*/ 1911016 w 7429903"/>
              <a:gd name="connsiteY1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429903" h="6858000">
                <a:moveTo>
                  <a:pt x="1911016" y="0"/>
                </a:moveTo>
                <a:lnTo>
                  <a:pt x="7429903" y="0"/>
                </a:lnTo>
                <a:lnTo>
                  <a:pt x="7429903" y="6858000"/>
                </a:lnTo>
                <a:lnTo>
                  <a:pt x="46309" y="6858000"/>
                </a:lnTo>
                <a:lnTo>
                  <a:pt x="46029" y="6850132"/>
                </a:lnTo>
                <a:cubicBezTo>
                  <a:pt x="41561" y="6732488"/>
                  <a:pt x="35751" y="6600953"/>
                  <a:pt x="28601" y="6455527"/>
                </a:cubicBezTo>
                <a:cubicBezTo>
                  <a:pt x="9534" y="6067721"/>
                  <a:pt x="0" y="5776871"/>
                  <a:pt x="0" y="5582968"/>
                </a:cubicBezTo>
                <a:cubicBezTo>
                  <a:pt x="0" y="5458579"/>
                  <a:pt x="50843" y="5319555"/>
                  <a:pt x="152532" y="5165895"/>
                </a:cubicBezTo>
                <a:cubicBezTo>
                  <a:pt x="870716" y="4119558"/>
                  <a:pt x="1437949" y="3122609"/>
                  <a:pt x="1854240" y="2175050"/>
                </a:cubicBezTo>
                <a:cubicBezTo>
                  <a:pt x="1905083" y="2057977"/>
                  <a:pt x="1930508" y="1920782"/>
                  <a:pt x="1930508" y="1763466"/>
                </a:cubicBezTo>
                <a:cubicBezTo>
                  <a:pt x="1930508" y="1565903"/>
                  <a:pt x="1927329" y="1272310"/>
                  <a:pt x="1920975" y="882674"/>
                </a:cubicBezTo>
                <a:cubicBezTo>
                  <a:pt x="1914617" y="493042"/>
                  <a:pt x="1911441" y="201275"/>
                  <a:pt x="1911441" y="7372"/>
                </a:cubicBezTo>
                <a:lnTo>
                  <a:pt x="1911016" y="0"/>
                </a:lnTo>
                <a:close/>
              </a:path>
            </a:pathLst>
          </a:cu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53" name="Forma Livre: Forma 52">
            <a:extLst>
              <a:ext uri="{FF2B5EF4-FFF2-40B4-BE49-F238E27FC236}">
                <a16:creationId xmlns:a16="http://schemas.microsoft.com/office/drawing/2014/main" id="{0BE676FB-4EE7-48C5-9A2B-54E8A9146259}"/>
              </a:ext>
            </a:extLst>
          </p:cNvPr>
          <p:cNvSpPr/>
          <p:nvPr/>
        </p:nvSpPr>
        <p:spPr>
          <a:xfrm>
            <a:off x="2823411" y="5232"/>
            <a:ext cx="3360817" cy="6856718"/>
          </a:xfrm>
          <a:custGeom>
            <a:avLst/>
            <a:gdLst>
              <a:gd name="connsiteX0" fmla="*/ 1710335 w 1985754"/>
              <a:gd name="connsiteY0" fmla="*/ 0 h 6858000"/>
              <a:gd name="connsiteX1" fmla="*/ 1966262 w 1985754"/>
              <a:gd name="connsiteY1" fmla="*/ 0 h 6858000"/>
              <a:gd name="connsiteX2" fmla="*/ 1966687 w 1985754"/>
              <a:gd name="connsiteY2" fmla="*/ 7372 h 6858000"/>
              <a:gd name="connsiteX3" fmla="*/ 1976221 w 1985754"/>
              <a:gd name="connsiteY3" fmla="*/ 882674 h 6858000"/>
              <a:gd name="connsiteX4" fmla="*/ 1985754 w 1985754"/>
              <a:gd name="connsiteY4" fmla="*/ 1763466 h 6858000"/>
              <a:gd name="connsiteX5" fmla="*/ 1909486 w 1985754"/>
              <a:gd name="connsiteY5" fmla="*/ 2175050 h 6858000"/>
              <a:gd name="connsiteX6" fmla="*/ 207778 w 1985754"/>
              <a:gd name="connsiteY6" fmla="*/ 5165895 h 6858000"/>
              <a:gd name="connsiteX7" fmla="*/ 55246 w 1985754"/>
              <a:gd name="connsiteY7" fmla="*/ 5582968 h 6858000"/>
              <a:gd name="connsiteX8" fmla="*/ 83847 w 1985754"/>
              <a:gd name="connsiteY8" fmla="*/ 6455527 h 6858000"/>
              <a:gd name="connsiteX9" fmla="*/ 101275 w 1985754"/>
              <a:gd name="connsiteY9" fmla="*/ 6850132 h 6858000"/>
              <a:gd name="connsiteX10" fmla="*/ 101555 w 1985754"/>
              <a:gd name="connsiteY10" fmla="*/ 6858000 h 6858000"/>
              <a:gd name="connsiteX11" fmla="*/ 51473 w 1985754"/>
              <a:gd name="connsiteY11" fmla="*/ 6858000 h 6858000"/>
              <a:gd name="connsiteX12" fmla="*/ 50082 w 1985754"/>
              <a:gd name="connsiteY12" fmla="*/ 6799801 h 6858000"/>
              <a:gd name="connsiteX13" fmla="*/ 26935 w 1985754"/>
              <a:gd name="connsiteY13" fmla="*/ 6229968 h 6858000"/>
              <a:gd name="connsiteX14" fmla="*/ 0 w 1985754"/>
              <a:gd name="connsiteY14" fmla="*/ 5416695 h 6858000"/>
              <a:gd name="connsiteX15" fmla="*/ 143649 w 1985754"/>
              <a:gd name="connsiteY15" fmla="*/ 5027961 h 6858000"/>
              <a:gd name="connsiteX16" fmla="*/ 1746248 w 1985754"/>
              <a:gd name="connsiteY16" fmla="*/ 2240332 h 6858000"/>
              <a:gd name="connsiteX17" fmla="*/ 1818074 w 1985754"/>
              <a:gd name="connsiteY17" fmla="*/ 1856714 h 6858000"/>
              <a:gd name="connsiteX18" fmla="*/ 1809096 w 1985754"/>
              <a:gd name="connsiteY18" fmla="*/ 1035767 h 6858000"/>
              <a:gd name="connsiteX19" fmla="*/ 1800118 w 1985754"/>
              <a:gd name="connsiteY19" fmla="*/ 219938 h 6858000"/>
              <a:gd name="connsiteX20" fmla="*/ 1710335 w 1985754"/>
              <a:gd name="connsiteY2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85754" h="6858000">
                <a:moveTo>
                  <a:pt x="1710335" y="0"/>
                </a:moveTo>
                <a:lnTo>
                  <a:pt x="1966262" y="0"/>
                </a:lnTo>
                <a:lnTo>
                  <a:pt x="1966687" y="7372"/>
                </a:lnTo>
                <a:cubicBezTo>
                  <a:pt x="1966687" y="201275"/>
                  <a:pt x="1969863" y="493042"/>
                  <a:pt x="1976221" y="882674"/>
                </a:cubicBezTo>
                <a:cubicBezTo>
                  <a:pt x="1982575" y="1272310"/>
                  <a:pt x="1985754" y="1565903"/>
                  <a:pt x="1985754" y="1763466"/>
                </a:cubicBezTo>
                <a:cubicBezTo>
                  <a:pt x="1985754" y="1920782"/>
                  <a:pt x="1960329" y="2057977"/>
                  <a:pt x="1909486" y="2175050"/>
                </a:cubicBezTo>
                <a:cubicBezTo>
                  <a:pt x="1493195" y="3122609"/>
                  <a:pt x="925962" y="4119558"/>
                  <a:pt x="207778" y="5165895"/>
                </a:cubicBezTo>
                <a:cubicBezTo>
                  <a:pt x="106089" y="5319555"/>
                  <a:pt x="55246" y="5458579"/>
                  <a:pt x="55246" y="5582968"/>
                </a:cubicBezTo>
                <a:cubicBezTo>
                  <a:pt x="55246" y="5776871"/>
                  <a:pt x="64780" y="6067721"/>
                  <a:pt x="83847" y="6455527"/>
                </a:cubicBezTo>
                <a:cubicBezTo>
                  <a:pt x="90997" y="6600953"/>
                  <a:pt x="96807" y="6732488"/>
                  <a:pt x="101275" y="6850132"/>
                </a:cubicBezTo>
                <a:lnTo>
                  <a:pt x="101555" y="6858000"/>
                </a:lnTo>
                <a:lnTo>
                  <a:pt x="51473" y="6858000"/>
                </a:lnTo>
                <a:lnTo>
                  <a:pt x="50082" y="6799801"/>
                </a:lnTo>
                <a:cubicBezTo>
                  <a:pt x="45874" y="6645820"/>
                  <a:pt x="38158" y="6455876"/>
                  <a:pt x="26935" y="6229968"/>
                </a:cubicBezTo>
                <a:cubicBezTo>
                  <a:pt x="8978" y="5868512"/>
                  <a:pt x="0" y="5597424"/>
                  <a:pt x="0" y="5416695"/>
                </a:cubicBezTo>
                <a:cubicBezTo>
                  <a:pt x="0" y="5300758"/>
                  <a:pt x="47882" y="5171180"/>
                  <a:pt x="143649" y="5027961"/>
                </a:cubicBezTo>
                <a:cubicBezTo>
                  <a:pt x="820005" y="4052718"/>
                  <a:pt x="1354202" y="3123508"/>
                  <a:pt x="1746248" y="2240332"/>
                </a:cubicBezTo>
                <a:cubicBezTo>
                  <a:pt x="1794130" y="2131213"/>
                  <a:pt x="1818074" y="2003341"/>
                  <a:pt x="1818074" y="1856714"/>
                </a:cubicBezTo>
                <a:cubicBezTo>
                  <a:pt x="1818074" y="1672574"/>
                  <a:pt x="1815080" y="1398929"/>
                  <a:pt x="1809096" y="1035767"/>
                </a:cubicBezTo>
                <a:cubicBezTo>
                  <a:pt x="1803108" y="672610"/>
                  <a:pt x="1800118" y="400666"/>
                  <a:pt x="1800118" y="219938"/>
                </a:cubicBezTo>
                <a:cubicBezTo>
                  <a:pt x="1800118" y="73311"/>
                  <a:pt x="1770189" y="0"/>
                  <a:pt x="1710335" y="0"/>
                </a:cubicBezTo>
                <a:close/>
              </a:path>
            </a:pathLst>
          </a:custGeom>
          <a:solidFill>
            <a:schemeClr val="bg1"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C4E388B-A33F-44EB-81ED-A5F50BDBF289}"/>
              </a:ext>
            </a:extLst>
          </p:cNvPr>
          <p:cNvSpPr txBox="1"/>
          <p:nvPr/>
        </p:nvSpPr>
        <p:spPr>
          <a:xfrm>
            <a:off x="4908884" y="4829004"/>
            <a:ext cx="7280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Abadi" panose="020B0604020104020204" pitchFamily="34" charset="0"/>
              </a:rPr>
              <a:t>A N Á L I S E  D E  P R O D U T I V I D A D E</a:t>
            </a:r>
          </a:p>
        </p:txBody>
      </p:sp>
      <p:pic>
        <p:nvPicPr>
          <p:cNvPr id="1028" name="Picture 4" descr="ANALISTA JUDICIÁRIO - COMISSÁRIO DE JUSTIÇA - TJ-RJ">
            <a:extLst>
              <a:ext uri="{FF2B5EF4-FFF2-40B4-BE49-F238E27FC236}">
                <a16:creationId xmlns:a16="http://schemas.microsoft.com/office/drawing/2014/main" id="{C0DDD906-0ABF-4223-84AC-5FF867150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6E758B"/>
              </a:clrFrom>
              <a:clrTo>
                <a:srgbClr val="6E758B">
                  <a:alpha val="0"/>
                </a:srgbClr>
              </a:clrTo>
            </a:clrChange>
            <a:alphaModFix amt="43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203" y="-113830"/>
            <a:ext cx="2155822" cy="143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CaixaDeTexto 58">
            <a:extLst>
              <a:ext uri="{FF2B5EF4-FFF2-40B4-BE49-F238E27FC236}">
                <a16:creationId xmlns:a16="http://schemas.microsoft.com/office/drawing/2014/main" id="{9C726696-CD04-42F3-B34B-C9564179F91B}"/>
              </a:ext>
            </a:extLst>
          </p:cNvPr>
          <p:cNvSpPr txBox="1"/>
          <p:nvPr/>
        </p:nvSpPr>
        <p:spPr>
          <a:xfrm>
            <a:off x="5095204" y="5417644"/>
            <a:ext cx="6824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latin typeface="Abadi" panose="020B0604020104020204" pitchFamily="34" charset="0"/>
              </a:rPr>
              <a:t>Este levantamento tem por objetivo mostrar a evolução da produtividade do Tribunal de Justiça do Estado do Rio de Janeiro nos últimos 6 anos e o impacto do trabalho desempenhado pela Corregedoria Geral de Justiça do Estado do Rio de Janeiro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AFEFCF01-7C0D-4C80-8400-ADC22177D87F}"/>
              </a:ext>
            </a:extLst>
          </p:cNvPr>
          <p:cNvSpPr txBox="1"/>
          <p:nvPr/>
        </p:nvSpPr>
        <p:spPr>
          <a:xfrm>
            <a:off x="10830364" y="1154108"/>
            <a:ext cx="13307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>
                <a:latin typeface="Abadi" panose="020B0604020104020204" pitchFamily="34" charset="0"/>
              </a:rPr>
              <a:t>CGJ - DESOP</a:t>
            </a:r>
          </a:p>
        </p:txBody>
      </p:sp>
    </p:spTree>
    <p:extLst>
      <p:ext uri="{BB962C8B-B14F-4D97-AF65-F5344CB8AC3E}">
        <p14:creationId xmlns:p14="http://schemas.microsoft.com/office/powerpoint/2010/main" val="83272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8D117243-331F-4F86-B7F2-EEBEF084C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-14760"/>
            <a:ext cx="12191980" cy="688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8F6BD8E-7DB0-453E-9264-81F578151E3D}"/>
              </a:ext>
            </a:extLst>
          </p:cNvPr>
          <p:cNvSpPr/>
          <p:nvPr/>
        </p:nvSpPr>
        <p:spPr>
          <a:xfrm>
            <a:off x="20694" y="-14760"/>
            <a:ext cx="12197652" cy="6887520"/>
          </a:xfrm>
          <a:prstGeom prst="rect">
            <a:avLst/>
          </a:prstGeom>
          <a:solidFill>
            <a:schemeClr val="bg2">
              <a:lumMod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49B6951-937C-405D-B472-8C6161AA1347}"/>
              </a:ext>
            </a:extLst>
          </p:cNvPr>
          <p:cNvGrpSpPr/>
          <p:nvPr/>
        </p:nvGrpSpPr>
        <p:grpSpPr>
          <a:xfrm>
            <a:off x="10897984" y="0"/>
            <a:ext cx="1449523" cy="1104534"/>
            <a:chOff x="10897984" y="0"/>
            <a:chExt cx="1449523" cy="1104534"/>
          </a:xfrm>
        </p:grpSpPr>
        <p:pic>
          <p:nvPicPr>
            <p:cNvPr id="18" name="Picture 4" descr="ANALISTA JUDICIÁRIO - COMISSÁRIO DE JUSTIÇA - TJ-RJ">
              <a:extLst>
                <a:ext uri="{FF2B5EF4-FFF2-40B4-BE49-F238E27FC236}">
                  <a16:creationId xmlns:a16="http://schemas.microsoft.com/office/drawing/2014/main" id="{386005EC-E903-4645-9277-AAAACAF79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6E758B"/>
                </a:clrFrom>
                <a:clrTo>
                  <a:srgbClr val="6E758B">
                    <a:alpha val="0"/>
                  </a:srgbClr>
                </a:clrTo>
              </a:clrChange>
              <a:alphaModFix amt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7984" y="0"/>
              <a:ext cx="1449523" cy="966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FFFA6C38-B80F-4E59-A4E2-0223295887E1}"/>
                </a:ext>
              </a:extLst>
            </p:cNvPr>
            <p:cNvSpPr txBox="1"/>
            <p:nvPr/>
          </p:nvSpPr>
          <p:spPr>
            <a:xfrm>
              <a:off x="11138352" y="842924"/>
              <a:ext cx="9687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CGJ - DESOP</a:t>
              </a:r>
            </a:p>
          </p:txBody>
        </p:sp>
      </p:grp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9A28131-94F3-42C7-B20A-E6BCB3950A73}"/>
              </a:ext>
            </a:extLst>
          </p:cNvPr>
          <p:cNvSpPr txBox="1"/>
          <p:nvPr/>
        </p:nvSpPr>
        <p:spPr>
          <a:xfrm>
            <a:off x="544779" y="256586"/>
            <a:ext cx="539921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  <a:t>T A X A  D E  C O N G E S T I O N A M E N T O</a:t>
            </a:r>
            <a:b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pt-BR" sz="1200" b="1" dirty="0">
                <a:solidFill>
                  <a:schemeClr val="bg1"/>
                </a:solidFill>
                <a:latin typeface="Abadi" panose="020B0604020104020204" pitchFamily="34" charset="0"/>
              </a:rPr>
              <a:t>G L O B A L </a:t>
            </a:r>
            <a:endParaRPr lang="pt-BR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3" name="Forma em L 22">
            <a:extLst>
              <a:ext uri="{FF2B5EF4-FFF2-40B4-BE49-F238E27FC236}">
                <a16:creationId xmlns:a16="http://schemas.microsoft.com/office/drawing/2014/main" id="{BF9BC57D-8F6E-41AA-87A9-219A014BD86A}"/>
              </a:ext>
            </a:extLst>
          </p:cNvPr>
          <p:cNvSpPr/>
          <p:nvPr/>
        </p:nvSpPr>
        <p:spPr>
          <a:xfrm rot="18817546" flipH="1">
            <a:off x="-57129" y="189243"/>
            <a:ext cx="496451" cy="504018"/>
          </a:xfrm>
          <a:prstGeom prst="corner">
            <a:avLst>
              <a:gd name="adj1" fmla="val 24433"/>
              <a:gd name="adj2" fmla="val 2132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006335BC-7457-4DD8-AE8D-F2BCC45F12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3015390"/>
              </p:ext>
            </p:extLst>
          </p:nvPr>
        </p:nvGraphicFramePr>
        <p:xfrm>
          <a:off x="20694" y="1218701"/>
          <a:ext cx="7037832" cy="5328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2" name="Retângulo 31">
            <a:extLst>
              <a:ext uri="{FF2B5EF4-FFF2-40B4-BE49-F238E27FC236}">
                <a16:creationId xmlns:a16="http://schemas.microsoft.com/office/drawing/2014/main" id="{41CAB9AD-7D4A-44AE-9C66-0651D29072BD}"/>
              </a:ext>
            </a:extLst>
          </p:cNvPr>
          <p:cNvSpPr/>
          <p:nvPr/>
        </p:nvSpPr>
        <p:spPr>
          <a:xfrm>
            <a:off x="7492465" y="1690319"/>
            <a:ext cx="4262549" cy="3962899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F07066C4-0893-418C-AB5C-1695154A8347}"/>
              </a:ext>
            </a:extLst>
          </p:cNvPr>
          <p:cNvSpPr txBox="1"/>
          <p:nvPr/>
        </p:nvSpPr>
        <p:spPr>
          <a:xfrm>
            <a:off x="7492465" y="1778644"/>
            <a:ext cx="1700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EE32FBC6-1962-495F-ACC1-349107F962DB}"/>
              </a:ext>
            </a:extLst>
          </p:cNvPr>
          <p:cNvSpPr txBox="1"/>
          <p:nvPr/>
        </p:nvSpPr>
        <p:spPr>
          <a:xfrm>
            <a:off x="7556306" y="2302470"/>
            <a:ext cx="419870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br>
              <a:rPr lang="pt-BR" sz="2000" dirty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pt-BR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O TJRJ atingiu a menor Taxa de Congestionamento dos últimos 6 anos. 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Arial Narrow" panose="020B0606020202030204" pitchFamily="34" charset="0"/>
              </a:rPr>
              <a:t>As intensas fiscalizações realizadas pela Corregedoria e o trabalho realizado pelas Centrais de Arquivamento contribuíram para que o TJRJ alcançasse o menor índice de congestionamento dos últimos anos.</a:t>
            </a:r>
          </a:p>
        </p:txBody>
      </p:sp>
    </p:spTree>
    <p:extLst>
      <p:ext uri="{BB962C8B-B14F-4D97-AF65-F5344CB8AC3E}">
        <p14:creationId xmlns:p14="http://schemas.microsoft.com/office/powerpoint/2010/main" val="3922797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8D117243-331F-4F86-B7F2-EEBEF084C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-14760"/>
            <a:ext cx="12191980" cy="688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8F6BD8E-7DB0-453E-9264-81F578151E3D}"/>
              </a:ext>
            </a:extLst>
          </p:cNvPr>
          <p:cNvSpPr/>
          <p:nvPr/>
        </p:nvSpPr>
        <p:spPr>
          <a:xfrm>
            <a:off x="6410" y="-29520"/>
            <a:ext cx="12197652" cy="6887520"/>
          </a:xfrm>
          <a:prstGeom prst="rect">
            <a:avLst/>
          </a:prstGeom>
          <a:solidFill>
            <a:schemeClr val="bg2">
              <a:lumMod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49B6951-937C-405D-B472-8C6161AA1347}"/>
              </a:ext>
            </a:extLst>
          </p:cNvPr>
          <p:cNvGrpSpPr/>
          <p:nvPr/>
        </p:nvGrpSpPr>
        <p:grpSpPr>
          <a:xfrm>
            <a:off x="10897984" y="0"/>
            <a:ext cx="1449523" cy="1104534"/>
            <a:chOff x="10897984" y="0"/>
            <a:chExt cx="1449523" cy="1104534"/>
          </a:xfrm>
        </p:grpSpPr>
        <p:pic>
          <p:nvPicPr>
            <p:cNvPr id="18" name="Picture 4" descr="ANALISTA JUDICIÁRIO - COMISSÁRIO DE JUSTIÇA - TJ-RJ">
              <a:extLst>
                <a:ext uri="{FF2B5EF4-FFF2-40B4-BE49-F238E27FC236}">
                  <a16:creationId xmlns:a16="http://schemas.microsoft.com/office/drawing/2014/main" id="{386005EC-E903-4645-9277-AAAACAF79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6E758B"/>
                </a:clrFrom>
                <a:clrTo>
                  <a:srgbClr val="6E758B">
                    <a:alpha val="0"/>
                  </a:srgbClr>
                </a:clrTo>
              </a:clrChange>
              <a:alphaModFix amt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7984" y="0"/>
              <a:ext cx="1449523" cy="966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FFFA6C38-B80F-4E59-A4E2-0223295887E1}"/>
                </a:ext>
              </a:extLst>
            </p:cNvPr>
            <p:cNvSpPr txBox="1"/>
            <p:nvPr/>
          </p:nvSpPr>
          <p:spPr>
            <a:xfrm>
              <a:off x="11138352" y="842924"/>
              <a:ext cx="9687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CGJ - DESOP</a:t>
              </a:r>
            </a:p>
          </p:txBody>
        </p:sp>
      </p:grp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6139E46-9A9A-4CC5-A15F-758BA88E197C}"/>
              </a:ext>
            </a:extLst>
          </p:cNvPr>
          <p:cNvSpPr txBox="1"/>
          <p:nvPr/>
        </p:nvSpPr>
        <p:spPr>
          <a:xfrm>
            <a:off x="544779" y="256586"/>
            <a:ext cx="539921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  <a:t>T A X A  D E  C O N G E S T I O N A M E N T O</a:t>
            </a:r>
          </a:p>
          <a:p>
            <a:r>
              <a:rPr lang="pt-BR" sz="1200" b="1" dirty="0">
                <a:solidFill>
                  <a:schemeClr val="bg1"/>
                </a:solidFill>
                <a:latin typeface="Abadi" panose="020B0604020104020204" pitchFamily="34" charset="0"/>
              </a:rPr>
              <a:t>C O N H E C I M E N T O  E  E X E C U Ç Ã O </a:t>
            </a:r>
          </a:p>
        </p:txBody>
      </p:sp>
      <p:sp>
        <p:nvSpPr>
          <p:cNvPr id="8" name="Forma em L 7">
            <a:extLst>
              <a:ext uri="{FF2B5EF4-FFF2-40B4-BE49-F238E27FC236}">
                <a16:creationId xmlns:a16="http://schemas.microsoft.com/office/drawing/2014/main" id="{29D34995-8315-4E30-8DB5-695F3CD16BCB}"/>
              </a:ext>
            </a:extLst>
          </p:cNvPr>
          <p:cNvSpPr/>
          <p:nvPr/>
        </p:nvSpPr>
        <p:spPr>
          <a:xfrm rot="18817546" flipH="1">
            <a:off x="-57129" y="189243"/>
            <a:ext cx="496451" cy="504018"/>
          </a:xfrm>
          <a:prstGeom prst="corner">
            <a:avLst>
              <a:gd name="adj1" fmla="val 24433"/>
              <a:gd name="adj2" fmla="val 2132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16B21897-5F33-4991-A0C9-56F84B152B97}"/>
              </a:ext>
            </a:extLst>
          </p:cNvPr>
          <p:cNvSpPr/>
          <p:nvPr/>
        </p:nvSpPr>
        <p:spPr>
          <a:xfrm>
            <a:off x="174371" y="1294905"/>
            <a:ext cx="4262549" cy="5177002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D927765-C4D8-49E5-90EF-9026BB4E7440}"/>
              </a:ext>
            </a:extLst>
          </p:cNvPr>
          <p:cNvSpPr txBox="1"/>
          <p:nvPr/>
        </p:nvSpPr>
        <p:spPr>
          <a:xfrm>
            <a:off x="236690" y="1454685"/>
            <a:ext cx="1700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33D87B99-7D97-4598-B161-9A9C17A10E23}"/>
              </a:ext>
            </a:extLst>
          </p:cNvPr>
          <p:cNvSpPr txBox="1"/>
          <p:nvPr/>
        </p:nvSpPr>
        <p:spPr>
          <a:xfrm>
            <a:off x="172848" y="1825342"/>
            <a:ext cx="4208144" cy="4116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br>
              <a:rPr lang="pt-BR" sz="1600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pt-BR" sz="1600" dirty="0">
                <a:solidFill>
                  <a:schemeClr val="bg1"/>
                </a:solidFill>
                <a:latin typeface="Abadi" panose="020B0604020104020204" pitchFamily="34" charset="0"/>
              </a:rPr>
              <a:t>As intensas fiscalizações nas serventias da 1º Instância também contribuíram para o menor índice de conhecimento registrado em 2019 e o menor índice de execução atingido em 2020. 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badi" panose="020B0604020104020204" pitchFamily="34" charset="0"/>
              </a:rPr>
              <a:t>Embora no atual cenário a taxa de conhecimento tenha sofrido um aumento de 3,31% em relação ao ano anterior, o TJRJ ainda demonstra um bom desempenho, tendo em vista a pandemia COVID – 19.</a:t>
            </a: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0B62213D-07A9-42F3-859A-E58BE9E94DC5}"/>
              </a:ext>
            </a:extLst>
          </p:cNvPr>
          <p:cNvGrpSpPr/>
          <p:nvPr/>
        </p:nvGrpSpPr>
        <p:grpSpPr>
          <a:xfrm>
            <a:off x="4862608" y="1340371"/>
            <a:ext cx="7440165" cy="5379211"/>
            <a:chOff x="273203" y="1280971"/>
            <a:chExt cx="7440166" cy="3080160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A8B63F28-A56A-4D23-977F-8DC7B2691A95}"/>
                </a:ext>
              </a:extLst>
            </p:cNvPr>
            <p:cNvGrpSpPr/>
            <p:nvPr/>
          </p:nvGrpSpPr>
          <p:grpSpPr>
            <a:xfrm>
              <a:off x="273203" y="1280971"/>
              <a:ext cx="7440166" cy="3080160"/>
              <a:chOff x="273627" y="1280971"/>
              <a:chExt cx="7440166" cy="3080160"/>
            </a:xfrm>
          </p:grpSpPr>
          <p:graphicFrame>
            <p:nvGraphicFramePr>
              <p:cNvPr id="17" name="Gráfico 16">
                <a:extLst>
                  <a:ext uri="{FF2B5EF4-FFF2-40B4-BE49-F238E27FC236}">
                    <a16:creationId xmlns:a16="http://schemas.microsoft.com/office/drawing/2014/main" id="{BF576D3B-012E-42D2-902F-94CB76D95C8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92372505"/>
                  </p:ext>
                </p:extLst>
              </p:nvPr>
            </p:nvGraphicFramePr>
            <p:xfrm>
              <a:off x="273627" y="1337131"/>
              <a:ext cx="3399884" cy="3024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graphicFrame>
            <p:nvGraphicFramePr>
              <p:cNvPr id="20" name="Gráfico 19">
                <a:extLst>
                  <a:ext uri="{FF2B5EF4-FFF2-40B4-BE49-F238E27FC236}">
                    <a16:creationId xmlns:a16="http://schemas.microsoft.com/office/drawing/2014/main" id="{EE8245BE-04E9-4DA2-831D-BBC8F0182ED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98627643"/>
                  </p:ext>
                </p:extLst>
              </p:nvPr>
            </p:nvGraphicFramePr>
            <p:xfrm>
              <a:off x="4315392" y="1280971"/>
              <a:ext cx="3398401" cy="3024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21" name="CaixaDeTexto 4">
                <a:extLst>
                  <a:ext uri="{FF2B5EF4-FFF2-40B4-BE49-F238E27FC236}">
                    <a16:creationId xmlns:a16="http://schemas.microsoft.com/office/drawing/2014/main" id="{DE360EE2-12C9-457C-8924-5B059A5F8ADC}"/>
                  </a:ext>
                </a:extLst>
              </p:cNvPr>
              <p:cNvSpPr txBox="1"/>
              <p:nvPr/>
            </p:nvSpPr>
            <p:spPr>
              <a:xfrm>
                <a:off x="3496241" y="1705735"/>
                <a:ext cx="874690" cy="28260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pt-BR" sz="1400" b="1" dirty="0">
                    <a:solidFill>
                      <a:schemeClr val="bg1"/>
                    </a:solidFill>
                    <a:latin typeface="Abadi" panose="020B0604020104020204" pitchFamily="34" charset="0"/>
                  </a:rPr>
                  <a:t>2020*</a:t>
                </a:r>
              </a:p>
            </p:txBody>
          </p:sp>
          <p:sp>
            <p:nvSpPr>
              <p:cNvPr id="29" name="CaixaDeTexto 4">
                <a:extLst>
                  <a:ext uri="{FF2B5EF4-FFF2-40B4-BE49-F238E27FC236}">
                    <a16:creationId xmlns:a16="http://schemas.microsoft.com/office/drawing/2014/main" id="{FF674A85-942D-4E9C-A2C7-182C289E72FB}"/>
                  </a:ext>
                </a:extLst>
              </p:cNvPr>
              <p:cNvSpPr txBox="1"/>
              <p:nvPr/>
            </p:nvSpPr>
            <p:spPr>
              <a:xfrm>
                <a:off x="3496241" y="2131170"/>
                <a:ext cx="874690" cy="28260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pt-BR" sz="1400" b="1" dirty="0">
                    <a:solidFill>
                      <a:schemeClr val="bg1"/>
                    </a:solidFill>
                    <a:latin typeface="Abadi" panose="020B0604020104020204" pitchFamily="34" charset="0"/>
                  </a:rPr>
                  <a:t>2019*</a:t>
                </a:r>
              </a:p>
            </p:txBody>
          </p:sp>
          <p:sp>
            <p:nvSpPr>
              <p:cNvPr id="30" name="CaixaDeTexto 4">
                <a:extLst>
                  <a:ext uri="{FF2B5EF4-FFF2-40B4-BE49-F238E27FC236}">
                    <a16:creationId xmlns:a16="http://schemas.microsoft.com/office/drawing/2014/main" id="{BB378BB1-5CC3-45E6-9A98-448119C71882}"/>
                  </a:ext>
                </a:extLst>
              </p:cNvPr>
              <p:cNvSpPr txBox="1"/>
              <p:nvPr/>
            </p:nvSpPr>
            <p:spPr>
              <a:xfrm>
                <a:off x="3496241" y="2542454"/>
                <a:ext cx="874690" cy="28260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pt-BR" sz="1400" b="1" dirty="0">
                    <a:solidFill>
                      <a:schemeClr val="bg1"/>
                    </a:solidFill>
                    <a:latin typeface="Abadi" panose="020B0604020104020204" pitchFamily="34" charset="0"/>
                  </a:rPr>
                  <a:t>2018</a:t>
                </a:r>
              </a:p>
            </p:txBody>
          </p:sp>
          <p:sp>
            <p:nvSpPr>
              <p:cNvPr id="31" name="CaixaDeTexto 4">
                <a:extLst>
                  <a:ext uri="{FF2B5EF4-FFF2-40B4-BE49-F238E27FC236}">
                    <a16:creationId xmlns:a16="http://schemas.microsoft.com/office/drawing/2014/main" id="{A2F3CB3F-90FB-4016-88B9-76037811B428}"/>
                  </a:ext>
                </a:extLst>
              </p:cNvPr>
              <p:cNvSpPr txBox="1"/>
              <p:nvPr/>
            </p:nvSpPr>
            <p:spPr>
              <a:xfrm>
                <a:off x="3496241" y="2962878"/>
                <a:ext cx="874690" cy="28260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pt-BR" sz="1400" b="1" dirty="0">
                    <a:solidFill>
                      <a:schemeClr val="bg1"/>
                    </a:solidFill>
                    <a:latin typeface="Abadi" panose="020B0604020104020204" pitchFamily="34" charset="0"/>
                  </a:rPr>
                  <a:t>2017</a:t>
                </a:r>
              </a:p>
            </p:txBody>
          </p:sp>
          <p:sp>
            <p:nvSpPr>
              <p:cNvPr id="32" name="CaixaDeTexto 4">
                <a:extLst>
                  <a:ext uri="{FF2B5EF4-FFF2-40B4-BE49-F238E27FC236}">
                    <a16:creationId xmlns:a16="http://schemas.microsoft.com/office/drawing/2014/main" id="{FAD4B1A9-3F06-44CA-B298-C6ED111DCF34}"/>
                  </a:ext>
                </a:extLst>
              </p:cNvPr>
              <p:cNvSpPr txBox="1"/>
              <p:nvPr/>
            </p:nvSpPr>
            <p:spPr>
              <a:xfrm>
                <a:off x="3496241" y="3388313"/>
                <a:ext cx="874690" cy="28260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pt-BR" sz="1400" b="1" dirty="0">
                    <a:solidFill>
                      <a:schemeClr val="bg1"/>
                    </a:solidFill>
                    <a:latin typeface="Abadi" panose="020B0604020104020204" pitchFamily="34" charset="0"/>
                  </a:rPr>
                  <a:t>2016</a:t>
                </a:r>
              </a:p>
            </p:txBody>
          </p:sp>
          <p:sp>
            <p:nvSpPr>
              <p:cNvPr id="33" name="CaixaDeTexto 4">
                <a:extLst>
                  <a:ext uri="{FF2B5EF4-FFF2-40B4-BE49-F238E27FC236}">
                    <a16:creationId xmlns:a16="http://schemas.microsoft.com/office/drawing/2014/main" id="{47E1A6B5-B1FA-40CE-A221-FB88156AD823}"/>
                  </a:ext>
                </a:extLst>
              </p:cNvPr>
              <p:cNvSpPr txBox="1"/>
              <p:nvPr/>
            </p:nvSpPr>
            <p:spPr>
              <a:xfrm>
                <a:off x="3496241" y="3805496"/>
                <a:ext cx="874690" cy="282601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pt-BR" sz="1400" b="1" dirty="0">
                    <a:solidFill>
                      <a:schemeClr val="bg1"/>
                    </a:solidFill>
                    <a:latin typeface="Abadi" panose="020B0604020104020204" pitchFamily="34" charset="0"/>
                  </a:rPr>
                  <a:t>2015</a:t>
                </a:r>
              </a:p>
            </p:txBody>
          </p:sp>
        </p:grpSp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959A62BB-B84F-4156-98D5-637A46D61FEA}"/>
                </a:ext>
              </a:extLst>
            </p:cNvPr>
            <p:cNvSpPr txBox="1"/>
            <p:nvPr/>
          </p:nvSpPr>
          <p:spPr>
            <a:xfrm>
              <a:off x="1124578" y="1406707"/>
              <a:ext cx="2586989" cy="1938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 O N H E C I M E N T O</a:t>
              </a:r>
              <a:endParaRPr lang="pt-BR" b="1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F48A7965-4E2C-48A5-A69C-819F850E440D}"/>
                </a:ext>
              </a:extLst>
            </p:cNvPr>
            <p:cNvSpPr txBox="1"/>
            <p:nvPr/>
          </p:nvSpPr>
          <p:spPr>
            <a:xfrm>
              <a:off x="4276488" y="1406707"/>
              <a:ext cx="2586989" cy="1938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E X E C U Ç Ã O</a:t>
              </a:r>
              <a:endParaRPr lang="pt-BR" b="1" dirty="0">
                <a:solidFill>
                  <a:schemeClr val="bg1"/>
                </a:solidFill>
                <a:latin typeface="Abadi" panose="020B06040201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915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8D117243-331F-4F86-B7F2-EEBEF084C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-14760"/>
            <a:ext cx="12191980" cy="688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8F6BD8E-7DB0-453E-9264-81F578151E3D}"/>
              </a:ext>
            </a:extLst>
          </p:cNvPr>
          <p:cNvSpPr/>
          <p:nvPr/>
        </p:nvSpPr>
        <p:spPr>
          <a:xfrm>
            <a:off x="-9619" y="-14760"/>
            <a:ext cx="12197652" cy="6887520"/>
          </a:xfrm>
          <a:prstGeom prst="rect">
            <a:avLst/>
          </a:prstGeom>
          <a:solidFill>
            <a:schemeClr val="bg2">
              <a:lumMod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49B6951-937C-405D-B472-8C6161AA1347}"/>
              </a:ext>
            </a:extLst>
          </p:cNvPr>
          <p:cNvGrpSpPr/>
          <p:nvPr/>
        </p:nvGrpSpPr>
        <p:grpSpPr>
          <a:xfrm>
            <a:off x="10897984" y="0"/>
            <a:ext cx="1449523" cy="1104534"/>
            <a:chOff x="10897984" y="0"/>
            <a:chExt cx="1449523" cy="1104534"/>
          </a:xfrm>
        </p:grpSpPr>
        <p:pic>
          <p:nvPicPr>
            <p:cNvPr id="18" name="Picture 4" descr="ANALISTA JUDICIÁRIO - COMISSÁRIO DE JUSTIÇA - TJ-RJ">
              <a:extLst>
                <a:ext uri="{FF2B5EF4-FFF2-40B4-BE49-F238E27FC236}">
                  <a16:creationId xmlns:a16="http://schemas.microsoft.com/office/drawing/2014/main" id="{386005EC-E903-4645-9277-AAAACAF79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6E758B"/>
                </a:clrFrom>
                <a:clrTo>
                  <a:srgbClr val="6E758B">
                    <a:alpha val="0"/>
                  </a:srgbClr>
                </a:clrTo>
              </a:clrChange>
              <a:alphaModFix amt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7984" y="0"/>
              <a:ext cx="1449523" cy="966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FFFA6C38-B80F-4E59-A4E2-0223295887E1}"/>
                </a:ext>
              </a:extLst>
            </p:cNvPr>
            <p:cNvSpPr txBox="1"/>
            <p:nvPr/>
          </p:nvSpPr>
          <p:spPr>
            <a:xfrm>
              <a:off x="11138352" y="842924"/>
              <a:ext cx="9687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CGJ - DESOP</a:t>
              </a:r>
            </a:p>
          </p:txBody>
        </p:sp>
      </p:grpSp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1D3BF32D-B45E-459A-A0F4-0FF4854FF8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37936"/>
              </p:ext>
            </p:extLst>
          </p:nvPr>
        </p:nvGraphicFramePr>
        <p:xfrm>
          <a:off x="84862" y="1177645"/>
          <a:ext cx="12104091" cy="3960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CaixaDeTexto 19">
            <a:extLst>
              <a:ext uri="{FF2B5EF4-FFF2-40B4-BE49-F238E27FC236}">
                <a16:creationId xmlns:a16="http://schemas.microsoft.com/office/drawing/2014/main" id="{22A3D355-2FED-4C9E-A308-A42B9654B5E0}"/>
              </a:ext>
            </a:extLst>
          </p:cNvPr>
          <p:cNvSpPr txBox="1"/>
          <p:nvPr/>
        </p:nvSpPr>
        <p:spPr>
          <a:xfrm>
            <a:off x="584874" y="240537"/>
            <a:ext cx="31128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  <a:t>I N D I C A D O R E S   T J R J</a:t>
            </a:r>
            <a:b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pt-BR" sz="1100" b="1" dirty="0">
                <a:solidFill>
                  <a:schemeClr val="bg1"/>
                </a:solidFill>
                <a:latin typeface="Abadi" panose="020B0604020104020204" pitchFamily="34" charset="0"/>
              </a:rPr>
              <a:t>P R O D U T I V I D A D E   S E R V E N T I A</a:t>
            </a:r>
            <a:endParaRPr lang="pt-BR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2" name="Forma em L 21">
            <a:extLst>
              <a:ext uri="{FF2B5EF4-FFF2-40B4-BE49-F238E27FC236}">
                <a16:creationId xmlns:a16="http://schemas.microsoft.com/office/drawing/2014/main" id="{9B2C4609-D1B5-4597-9377-A1FD2BA3D44A}"/>
              </a:ext>
            </a:extLst>
          </p:cNvPr>
          <p:cNvSpPr/>
          <p:nvPr/>
        </p:nvSpPr>
        <p:spPr>
          <a:xfrm rot="18817546" flipH="1">
            <a:off x="-65160" y="237362"/>
            <a:ext cx="496451" cy="504018"/>
          </a:xfrm>
          <a:prstGeom prst="corner">
            <a:avLst>
              <a:gd name="adj1" fmla="val 24433"/>
              <a:gd name="adj2" fmla="val 2132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A91817-B44C-40BE-AB06-110B8DB2685F}"/>
              </a:ext>
            </a:extLst>
          </p:cNvPr>
          <p:cNvSpPr txBox="1"/>
          <p:nvPr/>
        </p:nvSpPr>
        <p:spPr>
          <a:xfrm>
            <a:off x="-32420" y="1133943"/>
            <a:ext cx="2046978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A C E R V O   F Í S I C O</a:t>
            </a:r>
          </a:p>
        </p:txBody>
      </p:sp>
      <p:sp>
        <p:nvSpPr>
          <p:cNvPr id="26" name="Forma Livre: Forma 25">
            <a:extLst>
              <a:ext uri="{FF2B5EF4-FFF2-40B4-BE49-F238E27FC236}">
                <a16:creationId xmlns:a16="http://schemas.microsoft.com/office/drawing/2014/main" id="{6E85B9DF-91BD-4CAD-979A-D7F385A2037C}"/>
              </a:ext>
            </a:extLst>
          </p:cNvPr>
          <p:cNvSpPr/>
          <p:nvPr/>
        </p:nvSpPr>
        <p:spPr>
          <a:xfrm>
            <a:off x="-32420" y="4860758"/>
            <a:ext cx="12250094" cy="1997242"/>
          </a:xfrm>
          <a:custGeom>
            <a:avLst/>
            <a:gdLst>
              <a:gd name="connsiteX0" fmla="*/ 0 w 12197652"/>
              <a:gd name="connsiteY0" fmla="*/ 0 h 2847474"/>
              <a:gd name="connsiteX1" fmla="*/ 12197652 w 12197652"/>
              <a:gd name="connsiteY1" fmla="*/ 0 h 2847474"/>
              <a:gd name="connsiteX2" fmla="*/ 12197652 w 12197652"/>
              <a:gd name="connsiteY2" fmla="*/ 2847474 h 2847474"/>
              <a:gd name="connsiteX3" fmla="*/ 0 w 12197652"/>
              <a:gd name="connsiteY3" fmla="*/ 2847474 h 2847474"/>
              <a:gd name="connsiteX4" fmla="*/ 0 w 12197652"/>
              <a:gd name="connsiteY4" fmla="*/ 0 h 284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7652" h="2847474">
                <a:moveTo>
                  <a:pt x="0" y="0"/>
                </a:moveTo>
                <a:lnTo>
                  <a:pt x="12197652" y="0"/>
                </a:lnTo>
                <a:lnTo>
                  <a:pt x="12197652" y="2847474"/>
                </a:lnTo>
                <a:lnTo>
                  <a:pt x="0" y="28474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B0D28D14-1A49-4B5E-812B-AF34A1B146ED}"/>
              </a:ext>
            </a:extLst>
          </p:cNvPr>
          <p:cNvSpPr txBox="1"/>
          <p:nvPr/>
        </p:nvSpPr>
        <p:spPr>
          <a:xfrm>
            <a:off x="83339" y="4894000"/>
            <a:ext cx="1700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524E936-E31C-4991-8849-A1CF63B1B1C7}"/>
              </a:ext>
            </a:extLst>
          </p:cNvPr>
          <p:cNvSpPr txBox="1"/>
          <p:nvPr/>
        </p:nvSpPr>
        <p:spPr>
          <a:xfrm>
            <a:off x="125769" y="5447912"/>
            <a:ext cx="120222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Abadi" panose="020B0604020104020204" pitchFamily="34" charset="0"/>
              </a:rPr>
              <a:t>Em relação ao ano de 2015, o TJRJ obteve uma redução 15,85% (equivalente a 1.456.851 processos) em seu Acervo Físico. A queda pode ser atrelada a força-tarefa realizada pelas Centrais de Arquivamento, estimulada pela CGJ.</a:t>
            </a:r>
          </a:p>
          <a:p>
            <a:pPr algn="just"/>
            <a:endParaRPr lang="pt-BR" sz="140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pPr algn="just"/>
            <a:r>
              <a:rPr lang="pt-BR" sz="1400" dirty="0">
                <a:solidFill>
                  <a:schemeClr val="bg1"/>
                </a:solidFill>
                <a:latin typeface="Abadi" panose="020B0604020104020204" pitchFamily="34" charset="0"/>
              </a:rPr>
              <a:t>Cabe destacar também o trabalho de digitalização realizado por este órgão, considerando que 2019 registrou um marco histórico, sendo o primeiro ano em que o montante de processos eletrônicos ultrapassou o de físicos. </a:t>
            </a:r>
          </a:p>
        </p:txBody>
      </p:sp>
    </p:spTree>
    <p:extLst>
      <p:ext uri="{BB962C8B-B14F-4D97-AF65-F5344CB8AC3E}">
        <p14:creationId xmlns:p14="http://schemas.microsoft.com/office/powerpoint/2010/main" val="285248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8D117243-331F-4F86-B7F2-EEBEF084C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-14760"/>
            <a:ext cx="12191980" cy="688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8F6BD8E-7DB0-453E-9264-81F578151E3D}"/>
              </a:ext>
            </a:extLst>
          </p:cNvPr>
          <p:cNvSpPr/>
          <p:nvPr/>
        </p:nvSpPr>
        <p:spPr>
          <a:xfrm>
            <a:off x="-9619" y="-14760"/>
            <a:ext cx="12197652" cy="6887520"/>
          </a:xfrm>
          <a:prstGeom prst="rect">
            <a:avLst/>
          </a:prstGeom>
          <a:solidFill>
            <a:schemeClr val="bg2">
              <a:lumMod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49B6951-937C-405D-B472-8C6161AA1347}"/>
              </a:ext>
            </a:extLst>
          </p:cNvPr>
          <p:cNvGrpSpPr/>
          <p:nvPr/>
        </p:nvGrpSpPr>
        <p:grpSpPr>
          <a:xfrm>
            <a:off x="10897984" y="0"/>
            <a:ext cx="1449523" cy="1104534"/>
            <a:chOff x="10897984" y="0"/>
            <a:chExt cx="1449523" cy="1104534"/>
          </a:xfrm>
        </p:grpSpPr>
        <p:pic>
          <p:nvPicPr>
            <p:cNvPr id="18" name="Picture 4" descr="ANALISTA JUDICIÁRIO - COMISSÁRIO DE JUSTIÇA - TJ-RJ">
              <a:extLst>
                <a:ext uri="{FF2B5EF4-FFF2-40B4-BE49-F238E27FC236}">
                  <a16:creationId xmlns:a16="http://schemas.microsoft.com/office/drawing/2014/main" id="{386005EC-E903-4645-9277-AAAACAF79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6E758B"/>
                </a:clrFrom>
                <a:clrTo>
                  <a:srgbClr val="6E758B">
                    <a:alpha val="0"/>
                  </a:srgbClr>
                </a:clrTo>
              </a:clrChange>
              <a:alphaModFix amt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7984" y="0"/>
              <a:ext cx="1449523" cy="966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FFFA6C38-B80F-4E59-A4E2-0223295887E1}"/>
                </a:ext>
              </a:extLst>
            </p:cNvPr>
            <p:cNvSpPr txBox="1"/>
            <p:nvPr/>
          </p:nvSpPr>
          <p:spPr>
            <a:xfrm>
              <a:off x="11138352" y="842924"/>
              <a:ext cx="9687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CGJ - DESOP</a:t>
              </a:r>
            </a:p>
          </p:txBody>
        </p:sp>
      </p:grp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2A3D355-2FED-4C9E-A308-A42B9654B5E0}"/>
              </a:ext>
            </a:extLst>
          </p:cNvPr>
          <p:cNvSpPr txBox="1"/>
          <p:nvPr/>
        </p:nvSpPr>
        <p:spPr>
          <a:xfrm>
            <a:off x="584874" y="240537"/>
            <a:ext cx="6441568" cy="538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  <a:t>I N D I C A D O R E S   T J R J</a:t>
            </a:r>
            <a:b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pt-BR" sz="1100" b="1" dirty="0">
                <a:solidFill>
                  <a:schemeClr val="bg1"/>
                </a:solidFill>
                <a:latin typeface="Abadi" panose="020B0604020104020204" pitchFamily="34" charset="0"/>
              </a:rPr>
              <a:t>P R O D U T I V I D A D E   S E R V E N T I A  -   </a:t>
            </a:r>
            <a:r>
              <a:rPr lang="pt-BR" sz="11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badi" panose="020B0604020104020204" pitchFamily="34" charset="0"/>
              </a:rPr>
              <a:t>C E N T R A I S  D E  A R Q U I V A M E N T O</a:t>
            </a:r>
            <a:endParaRPr lang="pt-BR" b="1" dirty="0">
              <a:solidFill>
                <a:schemeClr val="accent4">
                  <a:lumMod val="40000"/>
                  <a:lumOff val="6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22" name="Forma em L 21">
            <a:extLst>
              <a:ext uri="{FF2B5EF4-FFF2-40B4-BE49-F238E27FC236}">
                <a16:creationId xmlns:a16="http://schemas.microsoft.com/office/drawing/2014/main" id="{9B2C4609-D1B5-4597-9377-A1FD2BA3D44A}"/>
              </a:ext>
            </a:extLst>
          </p:cNvPr>
          <p:cNvSpPr/>
          <p:nvPr/>
        </p:nvSpPr>
        <p:spPr>
          <a:xfrm rot="18817546" flipH="1">
            <a:off x="-65160" y="237362"/>
            <a:ext cx="496451" cy="504018"/>
          </a:xfrm>
          <a:prstGeom prst="corner">
            <a:avLst>
              <a:gd name="adj1" fmla="val 24433"/>
              <a:gd name="adj2" fmla="val 2132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A91817-B44C-40BE-AB06-110B8DB2685F}"/>
              </a:ext>
            </a:extLst>
          </p:cNvPr>
          <p:cNvSpPr txBox="1"/>
          <p:nvPr/>
        </p:nvSpPr>
        <p:spPr>
          <a:xfrm>
            <a:off x="-32421" y="1133943"/>
            <a:ext cx="3529599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A R Q U I V A M E N T O  D E F I N I T I V O</a:t>
            </a:r>
          </a:p>
        </p:txBody>
      </p:sp>
      <p:sp>
        <p:nvSpPr>
          <p:cNvPr id="26" name="Forma Livre: Forma 25">
            <a:extLst>
              <a:ext uri="{FF2B5EF4-FFF2-40B4-BE49-F238E27FC236}">
                <a16:creationId xmlns:a16="http://schemas.microsoft.com/office/drawing/2014/main" id="{6E85B9DF-91BD-4CAD-979A-D7F385A2037C}"/>
              </a:ext>
            </a:extLst>
          </p:cNvPr>
          <p:cNvSpPr/>
          <p:nvPr/>
        </p:nvSpPr>
        <p:spPr>
          <a:xfrm>
            <a:off x="-32420" y="4860758"/>
            <a:ext cx="12250094" cy="1997242"/>
          </a:xfrm>
          <a:custGeom>
            <a:avLst/>
            <a:gdLst>
              <a:gd name="connsiteX0" fmla="*/ 0 w 12197652"/>
              <a:gd name="connsiteY0" fmla="*/ 0 h 2847474"/>
              <a:gd name="connsiteX1" fmla="*/ 12197652 w 12197652"/>
              <a:gd name="connsiteY1" fmla="*/ 0 h 2847474"/>
              <a:gd name="connsiteX2" fmla="*/ 12197652 w 12197652"/>
              <a:gd name="connsiteY2" fmla="*/ 2847474 h 2847474"/>
              <a:gd name="connsiteX3" fmla="*/ 0 w 12197652"/>
              <a:gd name="connsiteY3" fmla="*/ 2847474 h 2847474"/>
              <a:gd name="connsiteX4" fmla="*/ 0 w 12197652"/>
              <a:gd name="connsiteY4" fmla="*/ 0 h 284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7652" h="2847474">
                <a:moveTo>
                  <a:pt x="0" y="0"/>
                </a:moveTo>
                <a:lnTo>
                  <a:pt x="12197652" y="0"/>
                </a:lnTo>
                <a:lnTo>
                  <a:pt x="12197652" y="2847474"/>
                </a:lnTo>
                <a:lnTo>
                  <a:pt x="0" y="28474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B0D28D14-1A49-4B5E-812B-AF34A1B146ED}"/>
              </a:ext>
            </a:extLst>
          </p:cNvPr>
          <p:cNvSpPr txBox="1"/>
          <p:nvPr/>
        </p:nvSpPr>
        <p:spPr>
          <a:xfrm>
            <a:off x="125769" y="4924537"/>
            <a:ext cx="1700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A524E936-E31C-4991-8849-A1CF63B1B1C7}"/>
              </a:ext>
            </a:extLst>
          </p:cNvPr>
          <p:cNvSpPr txBox="1"/>
          <p:nvPr/>
        </p:nvSpPr>
        <p:spPr>
          <a:xfrm>
            <a:off x="125769" y="5447912"/>
            <a:ext cx="120222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Abadi" panose="020B0604020104020204" pitchFamily="34" charset="0"/>
              </a:rPr>
              <a:t>A Corregedoria desenvolveu uma força-tarefa para melhorar o processamento das Centrais de Arquivamento e diminuir as Taxas de Congestionamento. O aumento de produtividade dessas serventias pode ser observado no ano de 2019, em que o total de arquivamentos alcança um valor superior ao somatório dos dois anos anteriores. Isso reflete no % de contribuição em relação ao valor total que foi de 9,24%.</a:t>
            </a: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26CD2A5A-7705-4A5E-91A9-FD6C0BA777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3017284"/>
              </p:ext>
            </p:extLst>
          </p:nvPr>
        </p:nvGraphicFramePr>
        <p:xfrm>
          <a:off x="-4550" y="1505499"/>
          <a:ext cx="12186385" cy="3137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05123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8D117243-331F-4F86-B7F2-EEBEF084C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-14760"/>
            <a:ext cx="12191980" cy="688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8F6BD8E-7DB0-453E-9264-81F578151E3D}"/>
              </a:ext>
            </a:extLst>
          </p:cNvPr>
          <p:cNvSpPr/>
          <p:nvPr/>
        </p:nvSpPr>
        <p:spPr>
          <a:xfrm>
            <a:off x="-9619" y="-14760"/>
            <a:ext cx="12197652" cy="6887520"/>
          </a:xfrm>
          <a:prstGeom prst="rect">
            <a:avLst/>
          </a:prstGeom>
          <a:solidFill>
            <a:schemeClr val="bg2">
              <a:lumMod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49B6951-937C-405D-B472-8C6161AA1347}"/>
              </a:ext>
            </a:extLst>
          </p:cNvPr>
          <p:cNvGrpSpPr/>
          <p:nvPr/>
        </p:nvGrpSpPr>
        <p:grpSpPr>
          <a:xfrm>
            <a:off x="10897984" y="0"/>
            <a:ext cx="1449523" cy="1104534"/>
            <a:chOff x="10897984" y="0"/>
            <a:chExt cx="1449523" cy="1104534"/>
          </a:xfrm>
        </p:grpSpPr>
        <p:pic>
          <p:nvPicPr>
            <p:cNvPr id="18" name="Picture 4" descr="ANALISTA JUDICIÁRIO - COMISSÁRIO DE JUSTIÇA - TJ-RJ">
              <a:extLst>
                <a:ext uri="{FF2B5EF4-FFF2-40B4-BE49-F238E27FC236}">
                  <a16:creationId xmlns:a16="http://schemas.microsoft.com/office/drawing/2014/main" id="{386005EC-E903-4645-9277-AAAACAF79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6E758B"/>
                </a:clrFrom>
                <a:clrTo>
                  <a:srgbClr val="6E758B">
                    <a:alpha val="0"/>
                  </a:srgbClr>
                </a:clrTo>
              </a:clrChange>
              <a:alphaModFix amt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7984" y="0"/>
              <a:ext cx="1449523" cy="966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FFFA6C38-B80F-4E59-A4E2-0223295887E1}"/>
                </a:ext>
              </a:extLst>
            </p:cNvPr>
            <p:cNvSpPr txBox="1"/>
            <p:nvPr/>
          </p:nvSpPr>
          <p:spPr>
            <a:xfrm>
              <a:off x="11138352" y="842924"/>
              <a:ext cx="9687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CGJ - DESOP</a:t>
              </a:r>
            </a:p>
          </p:txBody>
        </p:sp>
      </p:grp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2A3D355-2FED-4C9E-A308-A42B9654B5E0}"/>
              </a:ext>
            </a:extLst>
          </p:cNvPr>
          <p:cNvSpPr txBox="1"/>
          <p:nvPr/>
        </p:nvSpPr>
        <p:spPr>
          <a:xfrm>
            <a:off x="584874" y="240537"/>
            <a:ext cx="31128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  <a:t>I N D I C A D O R E S   T J R J</a:t>
            </a:r>
            <a:b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pt-BR" sz="1100" b="1" dirty="0">
                <a:solidFill>
                  <a:schemeClr val="bg1"/>
                </a:solidFill>
                <a:latin typeface="Abadi" panose="020B0604020104020204" pitchFamily="34" charset="0"/>
              </a:rPr>
              <a:t>P R O D U T I V I D A D E   S E R V E N T I A</a:t>
            </a:r>
            <a:endParaRPr lang="pt-BR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2" name="Forma em L 21">
            <a:extLst>
              <a:ext uri="{FF2B5EF4-FFF2-40B4-BE49-F238E27FC236}">
                <a16:creationId xmlns:a16="http://schemas.microsoft.com/office/drawing/2014/main" id="{9B2C4609-D1B5-4597-9377-A1FD2BA3D44A}"/>
              </a:ext>
            </a:extLst>
          </p:cNvPr>
          <p:cNvSpPr/>
          <p:nvPr/>
        </p:nvSpPr>
        <p:spPr>
          <a:xfrm rot="18817546" flipH="1">
            <a:off x="-65160" y="237362"/>
            <a:ext cx="496451" cy="504018"/>
          </a:xfrm>
          <a:prstGeom prst="corner">
            <a:avLst>
              <a:gd name="adj1" fmla="val 24433"/>
              <a:gd name="adj2" fmla="val 2132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A91817-B44C-40BE-AB06-110B8DB2685F}"/>
              </a:ext>
            </a:extLst>
          </p:cNvPr>
          <p:cNvSpPr txBox="1"/>
          <p:nvPr/>
        </p:nvSpPr>
        <p:spPr>
          <a:xfrm>
            <a:off x="-75737" y="2375836"/>
            <a:ext cx="3272925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A R Q U I V A D O S  D E F I N I T I V O S </a:t>
            </a: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0513D4AB-B3F2-4E50-BC31-7A3B21ABC7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958028"/>
              </p:ext>
            </p:extLst>
          </p:nvPr>
        </p:nvGraphicFramePr>
        <p:xfrm>
          <a:off x="-3027" y="2705409"/>
          <a:ext cx="5756069" cy="17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Gráfico 29">
            <a:extLst>
              <a:ext uri="{FF2B5EF4-FFF2-40B4-BE49-F238E27FC236}">
                <a16:creationId xmlns:a16="http://schemas.microsoft.com/office/drawing/2014/main" id="{3FB89866-5AE0-4E0E-81C9-D5ED01F915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877454"/>
              </p:ext>
            </p:extLst>
          </p:nvPr>
        </p:nvGraphicFramePr>
        <p:xfrm>
          <a:off x="6514901" y="2705409"/>
          <a:ext cx="5756400" cy="17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1" name="CaixaDeTexto 30">
            <a:extLst>
              <a:ext uri="{FF2B5EF4-FFF2-40B4-BE49-F238E27FC236}">
                <a16:creationId xmlns:a16="http://schemas.microsoft.com/office/drawing/2014/main" id="{1FCFF892-5504-4C91-939E-1C41EA3C3F4D}"/>
              </a:ext>
            </a:extLst>
          </p:cNvPr>
          <p:cNvSpPr txBox="1"/>
          <p:nvPr/>
        </p:nvSpPr>
        <p:spPr>
          <a:xfrm>
            <a:off x="7392124" y="2385899"/>
            <a:ext cx="4615642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A U T O S  P A R A L I S A D O S  +  9 0 D I A S</a:t>
            </a:r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B1608263-081F-4E77-A4E2-346FAD00F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7302095"/>
              </p:ext>
            </p:extLst>
          </p:nvPr>
        </p:nvGraphicFramePr>
        <p:xfrm>
          <a:off x="-170617" y="5013513"/>
          <a:ext cx="5756400" cy="1710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9" name="Gráfico 38">
            <a:extLst>
              <a:ext uri="{FF2B5EF4-FFF2-40B4-BE49-F238E27FC236}">
                <a16:creationId xmlns:a16="http://schemas.microsoft.com/office/drawing/2014/main" id="{E32A5EC2-8DA7-468E-A36C-1B03EA6C04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5428598"/>
              </p:ext>
            </p:extLst>
          </p:nvPr>
        </p:nvGraphicFramePr>
        <p:xfrm>
          <a:off x="6438225" y="5013783"/>
          <a:ext cx="5756400" cy="17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6" name="CaixaDeTexto 35">
            <a:extLst>
              <a:ext uri="{FF2B5EF4-FFF2-40B4-BE49-F238E27FC236}">
                <a16:creationId xmlns:a16="http://schemas.microsoft.com/office/drawing/2014/main" id="{90AAEEA1-BF1F-4F79-A751-18B7A17C0ED0}"/>
              </a:ext>
            </a:extLst>
          </p:cNvPr>
          <p:cNvSpPr txBox="1"/>
          <p:nvPr/>
        </p:nvSpPr>
        <p:spPr>
          <a:xfrm>
            <a:off x="3047" y="4857759"/>
            <a:ext cx="3272925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S E N T E N Ç A S  +  D E C I S Õ E 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21EDBB28-86EE-433A-9C32-C4F67E15AC6B}"/>
              </a:ext>
            </a:extLst>
          </p:cNvPr>
          <p:cNvSpPr txBox="1"/>
          <p:nvPr/>
        </p:nvSpPr>
        <p:spPr>
          <a:xfrm>
            <a:off x="7346204" y="4857759"/>
            <a:ext cx="4615642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D E S P A C H O S</a:t>
            </a:r>
          </a:p>
        </p:txBody>
      </p:sp>
      <p:sp>
        <p:nvSpPr>
          <p:cNvPr id="40" name="Forma Livre: Forma 39">
            <a:extLst>
              <a:ext uri="{FF2B5EF4-FFF2-40B4-BE49-F238E27FC236}">
                <a16:creationId xmlns:a16="http://schemas.microsoft.com/office/drawing/2014/main" id="{FF8ECF04-4784-47ED-BE50-D676D75AC3DD}"/>
              </a:ext>
            </a:extLst>
          </p:cNvPr>
          <p:cNvSpPr/>
          <p:nvPr/>
        </p:nvSpPr>
        <p:spPr>
          <a:xfrm>
            <a:off x="-90444" y="1175478"/>
            <a:ext cx="12250094" cy="931557"/>
          </a:xfrm>
          <a:custGeom>
            <a:avLst/>
            <a:gdLst>
              <a:gd name="connsiteX0" fmla="*/ 0 w 12197652"/>
              <a:gd name="connsiteY0" fmla="*/ 0 h 2847474"/>
              <a:gd name="connsiteX1" fmla="*/ 12197652 w 12197652"/>
              <a:gd name="connsiteY1" fmla="*/ 0 h 2847474"/>
              <a:gd name="connsiteX2" fmla="*/ 12197652 w 12197652"/>
              <a:gd name="connsiteY2" fmla="*/ 2847474 h 2847474"/>
              <a:gd name="connsiteX3" fmla="*/ 0 w 12197652"/>
              <a:gd name="connsiteY3" fmla="*/ 2847474 h 2847474"/>
              <a:gd name="connsiteX4" fmla="*/ 0 w 12197652"/>
              <a:gd name="connsiteY4" fmla="*/ 0 h 284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7652" h="2847474">
                <a:moveTo>
                  <a:pt x="0" y="0"/>
                </a:moveTo>
                <a:lnTo>
                  <a:pt x="12197652" y="0"/>
                </a:lnTo>
                <a:lnTo>
                  <a:pt x="12197652" y="2847474"/>
                </a:lnTo>
                <a:lnTo>
                  <a:pt x="0" y="28474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A15A6C0F-1119-499C-8B07-0D255AA33D2B}"/>
              </a:ext>
            </a:extLst>
          </p:cNvPr>
          <p:cNvSpPr txBox="1"/>
          <p:nvPr/>
        </p:nvSpPr>
        <p:spPr>
          <a:xfrm>
            <a:off x="-13768" y="1171509"/>
            <a:ext cx="1700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F280DCB2-5008-48BF-8F89-92FB46A01FF9}"/>
              </a:ext>
            </a:extLst>
          </p:cNvPr>
          <p:cNvSpPr txBox="1"/>
          <p:nvPr/>
        </p:nvSpPr>
        <p:spPr>
          <a:xfrm>
            <a:off x="0" y="1546884"/>
            <a:ext cx="12159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  <a:latin typeface="Abadi" panose="020B0604020104020204" pitchFamily="34" charset="0"/>
              </a:rPr>
              <a:t>As fiscalizações realizadas pela CGJ também contribuíram para a melhoria do desempenho dos indicadores a seguir, que, consequentemente, apresentaram resultados positivos no ano de 2019.</a:t>
            </a:r>
          </a:p>
        </p:txBody>
      </p:sp>
    </p:spTree>
    <p:extLst>
      <p:ext uri="{BB962C8B-B14F-4D97-AF65-F5344CB8AC3E}">
        <p14:creationId xmlns:p14="http://schemas.microsoft.com/office/powerpoint/2010/main" val="4240388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Picture 2" descr="Tribunais resolvem 30% das ações em 2012, diz CNJ | VEJA">
            <a:extLst>
              <a:ext uri="{FF2B5EF4-FFF2-40B4-BE49-F238E27FC236}">
                <a16:creationId xmlns:a16="http://schemas.microsoft.com/office/drawing/2014/main" id="{8D117243-331F-4F86-B7F2-EEBEF084C7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3" b="9377"/>
          <a:stretch/>
        </p:blipFill>
        <p:spPr bwMode="auto">
          <a:xfrm>
            <a:off x="-3027" y="-14760"/>
            <a:ext cx="12191980" cy="688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A8F6BD8E-7DB0-453E-9264-81F578151E3D}"/>
              </a:ext>
            </a:extLst>
          </p:cNvPr>
          <p:cNvSpPr/>
          <p:nvPr/>
        </p:nvSpPr>
        <p:spPr>
          <a:xfrm>
            <a:off x="-9619" y="-14760"/>
            <a:ext cx="12197652" cy="6887520"/>
          </a:xfrm>
          <a:prstGeom prst="rect">
            <a:avLst/>
          </a:prstGeom>
          <a:solidFill>
            <a:schemeClr val="bg2">
              <a:lumMod val="1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49B6951-937C-405D-B472-8C6161AA1347}"/>
              </a:ext>
            </a:extLst>
          </p:cNvPr>
          <p:cNvGrpSpPr/>
          <p:nvPr/>
        </p:nvGrpSpPr>
        <p:grpSpPr>
          <a:xfrm>
            <a:off x="10897984" y="0"/>
            <a:ext cx="1449523" cy="1104534"/>
            <a:chOff x="10897984" y="0"/>
            <a:chExt cx="1449523" cy="1104534"/>
          </a:xfrm>
        </p:grpSpPr>
        <p:pic>
          <p:nvPicPr>
            <p:cNvPr id="18" name="Picture 4" descr="ANALISTA JUDICIÁRIO - COMISSÁRIO DE JUSTIÇA - TJ-RJ">
              <a:extLst>
                <a:ext uri="{FF2B5EF4-FFF2-40B4-BE49-F238E27FC236}">
                  <a16:creationId xmlns:a16="http://schemas.microsoft.com/office/drawing/2014/main" id="{386005EC-E903-4645-9277-AAAACAF790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6E758B"/>
                </a:clrFrom>
                <a:clrTo>
                  <a:srgbClr val="6E758B">
                    <a:alpha val="0"/>
                  </a:srgbClr>
                </a:clrTo>
              </a:clrChange>
              <a:alphaModFix amt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7984" y="0"/>
              <a:ext cx="1449523" cy="9663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FFFA6C38-B80F-4E59-A4E2-0223295887E1}"/>
                </a:ext>
              </a:extLst>
            </p:cNvPr>
            <p:cNvSpPr txBox="1"/>
            <p:nvPr/>
          </p:nvSpPr>
          <p:spPr>
            <a:xfrm>
              <a:off x="11138352" y="842924"/>
              <a:ext cx="96878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CGJ - DESOP</a:t>
              </a:r>
            </a:p>
          </p:txBody>
        </p:sp>
      </p:grp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2A3D355-2FED-4C9E-A308-A42B9654B5E0}"/>
              </a:ext>
            </a:extLst>
          </p:cNvPr>
          <p:cNvSpPr txBox="1"/>
          <p:nvPr/>
        </p:nvSpPr>
        <p:spPr>
          <a:xfrm>
            <a:off x="584874" y="240537"/>
            <a:ext cx="3112821" cy="538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  <a:t>I N D I C A D O R E S   T J R J</a:t>
            </a:r>
            <a:br>
              <a:rPr lang="pt-BR" b="1" dirty="0">
                <a:solidFill>
                  <a:schemeClr val="bg1"/>
                </a:solidFill>
                <a:latin typeface="Abadi" panose="020B0604020104020204" pitchFamily="34" charset="0"/>
              </a:rPr>
            </a:br>
            <a:r>
              <a:rPr lang="pt-BR" sz="1100" b="1" dirty="0">
                <a:solidFill>
                  <a:schemeClr val="bg1"/>
                </a:solidFill>
                <a:latin typeface="Abadi" panose="020B0604020104020204" pitchFamily="34" charset="0"/>
              </a:rPr>
              <a:t>P R O D U T I V I D A D E   S E R V E N T I A</a:t>
            </a:r>
            <a:endParaRPr lang="pt-BR" b="1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22" name="Forma em L 21">
            <a:extLst>
              <a:ext uri="{FF2B5EF4-FFF2-40B4-BE49-F238E27FC236}">
                <a16:creationId xmlns:a16="http://schemas.microsoft.com/office/drawing/2014/main" id="{9B2C4609-D1B5-4597-9377-A1FD2BA3D44A}"/>
              </a:ext>
            </a:extLst>
          </p:cNvPr>
          <p:cNvSpPr/>
          <p:nvPr/>
        </p:nvSpPr>
        <p:spPr>
          <a:xfrm rot="18817546" flipH="1">
            <a:off x="-65160" y="237362"/>
            <a:ext cx="496451" cy="504018"/>
          </a:xfrm>
          <a:prstGeom prst="corner">
            <a:avLst>
              <a:gd name="adj1" fmla="val 24433"/>
              <a:gd name="adj2" fmla="val 21324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A91817-B44C-40BE-AB06-110B8DB2685F}"/>
              </a:ext>
            </a:extLst>
          </p:cNvPr>
          <p:cNvSpPr txBox="1"/>
          <p:nvPr/>
        </p:nvSpPr>
        <p:spPr>
          <a:xfrm>
            <a:off x="-36814" y="1102652"/>
            <a:ext cx="3272925" cy="307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latin typeface="Abadi" panose="020B0604020104020204" pitchFamily="34" charset="0"/>
              </a:rPr>
              <a:t>C O N C L U S Õ E S</a:t>
            </a:r>
          </a:p>
        </p:txBody>
      </p:sp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C2E4666C-8998-4B0F-99C9-10F6A4892C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7874036"/>
              </p:ext>
            </p:extLst>
          </p:nvPr>
        </p:nvGraphicFramePr>
        <p:xfrm>
          <a:off x="-50030" y="1670156"/>
          <a:ext cx="6537065" cy="2194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7" name="Agrupar 6">
            <a:extLst>
              <a:ext uri="{FF2B5EF4-FFF2-40B4-BE49-F238E27FC236}">
                <a16:creationId xmlns:a16="http://schemas.microsoft.com/office/drawing/2014/main" id="{CD8308F6-7156-45DB-B589-095E511BC10E}"/>
              </a:ext>
            </a:extLst>
          </p:cNvPr>
          <p:cNvGrpSpPr/>
          <p:nvPr/>
        </p:nvGrpSpPr>
        <p:grpSpPr>
          <a:xfrm>
            <a:off x="3967" y="4635474"/>
            <a:ext cx="11951705" cy="2194557"/>
            <a:chOff x="1908397" y="4369115"/>
            <a:chExt cx="8375206" cy="2194557"/>
          </a:xfrm>
        </p:grpSpPr>
        <p:graphicFrame>
          <p:nvGraphicFramePr>
            <p:cNvPr id="30" name="Gráfico 29">
              <a:extLst>
                <a:ext uri="{FF2B5EF4-FFF2-40B4-BE49-F238E27FC236}">
                  <a16:creationId xmlns:a16="http://schemas.microsoft.com/office/drawing/2014/main" id="{A4F39603-730B-449D-A7B8-F6B56F7574F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31435380"/>
                </p:ext>
              </p:extLst>
            </p:nvPr>
          </p:nvGraphicFramePr>
          <p:xfrm>
            <a:off x="1908397" y="4369115"/>
            <a:ext cx="8375206" cy="219455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8760C3D3-D458-4E81-A996-989DD2EE382D}"/>
                </a:ext>
              </a:extLst>
            </p:cNvPr>
            <p:cNvSpPr txBox="1"/>
            <p:nvPr/>
          </p:nvSpPr>
          <p:spPr>
            <a:xfrm>
              <a:off x="8638586" y="4586725"/>
              <a:ext cx="7947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>
                  <a:solidFill>
                    <a:schemeClr val="bg1"/>
                  </a:solidFill>
                  <a:latin typeface="Abadi" panose="020B0604020104020204" pitchFamily="34" charset="0"/>
                </a:rPr>
                <a:t>COVID - 19</a:t>
              </a:r>
            </a:p>
          </p:txBody>
        </p:sp>
        <p:sp>
          <p:nvSpPr>
            <p:cNvPr id="6" name="Chave Esquerda 5">
              <a:extLst>
                <a:ext uri="{FF2B5EF4-FFF2-40B4-BE49-F238E27FC236}">
                  <a16:creationId xmlns:a16="http://schemas.microsoft.com/office/drawing/2014/main" id="{EAF6420B-75BC-42C0-AE75-2901790735B8}"/>
                </a:ext>
              </a:extLst>
            </p:cNvPr>
            <p:cNvSpPr/>
            <p:nvPr/>
          </p:nvSpPr>
          <p:spPr>
            <a:xfrm rot="5400000">
              <a:off x="8819225" y="4164777"/>
              <a:ext cx="308157" cy="1782367"/>
            </a:xfrm>
            <a:prstGeom prst="leftBrace">
              <a:avLst/>
            </a:prstGeom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2" name="Forma Livre: Forma 31">
            <a:extLst>
              <a:ext uri="{FF2B5EF4-FFF2-40B4-BE49-F238E27FC236}">
                <a16:creationId xmlns:a16="http://schemas.microsoft.com/office/drawing/2014/main" id="{901CA194-5C96-454C-8EFF-CE0E013911CB}"/>
              </a:ext>
            </a:extLst>
          </p:cNvPr>
          <p:cNvSpPr/>
          <p:nvPr/>
        </p:nvSpPr>
        <p:spPr>
          <a:xfrm>
            <a:off x="6897841" y="1146453"/>
            <a:ext cx="5209297" cy="3489021"/>
          </a:xfrm>
          <a:custGeom>
            <a:avLst/>
            <a:gdLst>
              <a:gd name="connsiteX0" fmla="*/ 0 w 12197652"/>
              <a:gd name="connsiteY0" fmla="*/ 0 h 2847474"/>
              <a:gd name="connsiteX1" fmla="*/ 12197652 w 12197652"/>
              <a:gd name="connsiteY1" fmla="*/ 0 h 2847474"/>
              <a:gd name="connsiteX2" fmla="*/ 12197652 w 12197652"/>
              <a:gd name="connsiteY2" fmla="*/ 2847474 h 2847474"/>
              <a:gd name="connsiteX3" fmla="*/ 0 w 12197652"/>
              <a:gd name="connsiteY3" fmla="*/ 2847474 h 2847474"/>
              <a:gd name="connsiteX4" fmla="*/ 0 w 12197652"/>
              <a:gd name="connsiteY4" fmla="*/ 0 h 2847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7652" h="2847474">
                <a:moveTo>
                  <a:pt x="0" y="0"/>
                </a:moveTo>
                <a:lnTo>
                  <a:pt x="12197652" y="0"/>
                </a:lnTo>
                <a:lnTo>
                  <a:pt x="12197652" y="2847474"/>
                </a:lnTo>
                <a:lnTo>
                  <a:pt x="0" y="28474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EDFDEF9B-36FC-45CE-B968-76FEFCC8D102}"/>
              </a:ext>
            </a:extLst>
          </p:cNvPr>
          <p:cNvSpPr txBox="1"/>
          <p:nvPr/>
        </p:nvSpPr>
        <p:spPr>
          <a:xfrm>
            <a:off x="-51553" y="1699983"/>
            <a:ext cx="1801447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100" b="1" dirty="0">
                <a:solidFill>
                  <a:schemeClr val="bg1"/>
                </a:solidFill>
                <a:latin typeface="Abadi" panose="020B0604020104020204" pitchFamily="34" charset="0"/>
              </a:rPr>
              <a:t> V I S Ã O  A N U AL 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16EF2C32-155F-42A5-A88D-F851C9DA28B4}"/>
              </a:ext>
            </a:extLst>
          </p:cNvPr>
          <p:cNvSpPr txBox="1"/>
          <p:nvPr/>
        </p:nvSpPr>
        <p:spPr>
          <a:xfrm>
            <a:off x="-51553" y="4685468"/>
            <a:ext cx="5374901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100" b="1" dirty="0">
                <a:solidFill>
                  <a:schemeClr val="bg1"/>
                </a:solidFill>
                <a:latin typeface="Abadi" panose="020B0604020104020204" pitchFamily="34" charset="0"/>
              </a:rPr>
              <a:t> V I S Ã O  M E N S A L  A P Ó S  A T O   C O N J U N T O  4 / 2 0 1 9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2FE611BB-ABD3-450D-BA8D-FD9F701BF5E9}"/>
              </a:ext>
            </a:extLst>
          </p:cNvPr>
          <p:cNvSpPr txBox="1"/>
          <p:nvPr/>
        </p:nvSpPr>
        <p:spPr>
          <a:xfrm>
            <a:off x="6686465" y="1146452"/>
            <a:ext cx="1700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  <a:latin typeface="Abadi" panose="020B0604020104020204" pitchFamily="34" charset="0"/>
              </a:rPr>
              <a:t>Review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F37BE64-D82D-4E70-BDE8-24F92AF113D3}"/>
              </a:ext>
            </a:extLst>
          </p:cNvPr>
          <p:cNvSpPr txBox="1"/>
          <p:nvPr/>
        </p:nvSpPr>
        <p:spPr>
          <a:xfrm>
            <a:off x="6962141" y="1572086"/>
            <a:ext cx="50806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>
                <a:solidFill>
                  <a:schemeClr val="bg1"/>
                </a:solidFill>
                <a:latin typeface="Abadi" panose="020B0604020104020204" pitchFamily="34" charset="0"/>
              </a:rPr>
              <a:t>Em razão do Ato Normativo Conjunto 04/2019, o número de conclusões teve um aumento substancial após o mês de sua publicação (maio/2019).</a:t>
            </a:r>
          </a:p>
          <a:p>
            <a:pPr algn="just"/>
            <a:endParaRPr lang="pt-BR" sz="1600" dirty="0">
              <a:solidFill>
                <a:schemeClr val="bg1"/>
              </a:solidFill>
              <a:latin typeface="Abadi" panose="020B060402010402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Abadi" panose="020B0604020104020204" pitchFamily="34" charset="0"/>
              </a:rPr>
              <a:t>O elevado número se deu ainda em razão da intensificação das ações fiscalizatórias na primeira instância e do </a:t>
            </a:r>
            <a:r>
              <a:rPr lang="pt-BR" sz="1600" b="1" dirty="0">
                <a:solidFill>
                  <a:schemeClr val="bg1"/>
                </a:solidFill>
                <a:latin typeface="Abadi" panose="020B0604020104020204" pitchFamily="34" charset="0"/>
              </a:rPr>
              <a:t>Aviso CGJ 355/2019</a:t>
            </a:r>
            <a:r>
              <a:rPr lang="pt-BR" sz="1600" dirty="0">
                <a:solidFill>
                  <a:schemeClr val="bg1"/>
                </a:solidFill>
                <a:latin typeface="Abadi" panose="020B0604020104020204" pitchFamily="34" charset="0"/>
              </a:rPr>
              <a:t>, que alertava os magistrados que constitui falta funcional a utilização da “pré-conclusão” com o objetivo de ocultar a falta de andamento processual. </a:t>
            </a:r>
          </a:p>
        </p:txBody>
      </p:sp>
    </p:spTree>
    <p:extLst>
      <p:ext uri="{BB962C8B-B14F-4D97-AF65-F5344CB8AC3E}">
        <p14:creationId xmlns:p14="http://schemas.microsoft.com/office/powerpoint/2010/main" val="4158681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898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Pâmela Pâm</dc:creator>
  <cp:lastModifiedBy>PAMELA MARIA VEIGA TRINDADE</cp:lastModifiedBy>
  <cp:revision>93</cp:revision>
  <dcterms:created xsi:type="dcterms:W3CDTF">2020-08-03T19:12:00Z</dcterms:created>
  <dcterms:modified xsi:type="dcterms:W3CDTF">2020-08-04T08:29:21Z</dcterms:modified>
</cp:coreProperties>
</file>