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9263" cy="9929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6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IJUD%20-%20ESTAT&#205;STICA\CGJ%20-%202019-2020\Solicita&#231;&#245;es%20Internas\Solicita&#231;&#227;o%20Dra%20Daniela\FAZEND&#193;RIO%20VC\JUI%20FAZEND&#193;RIO%20X%20VARA%20C&#205;VE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IJUD%20-%20ESTAT&#205;STICA\CGJ%20-%202019-2020\Solicita&#231;&#245;es%20Internas\Solicita&#231;&#227;o%20Dra%20Daniela\FAZEND&#193;RIO%20VC\JUI%20FAZEND&#193;RIO%20X%20VARA%20C&#205;VE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IJUD%20-%20ESTAT&#205;STICA\CGJ%20-%202019-2020\Solicita&#231;&#245;es%20Internas\Solicita&#231;&#227;o%20Dra%20Daniela\FAZEND&#193;RIO%20VC\JUI%20FAZEND&#193;RIO%20X%20VARA%20C&#205;VE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IJUD%20-%20ESTAT&#205;STICA\CGJ%20-%202019-2020\Solicita&#231;&#245;es%20Internas\Solicita&#231;&#227;o%20Dra%20Daniela\FAZEND&#193;RIO%20VC\JUI%20FAZEND&#193;RIO%20X%20VARA%20C&#205;VE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634026644269468E-2"/>
          <c:y val="0.18560185185185185"/>
          <c:w val="0.94871795813043369"/>
          <c:h val="0.4807250656167979"/>
        </c:manualLayout>
      </c:layout>
      <c:lineChart>
        <c:grouping val="standard"/>
        <c:varyColors val="0"/>
        <c:ser>
          <c:idx val="0"/>
          <c:order val="0"/>
          <c:tx>
            <c:strRef>
              <c:f>Tabelão!$B$5</c:f>
              <c:strCache>
                <c:ptCount val="1"/>
                <c:pt idx="0">
                  <c:v>NUR 1 - VARAS CÍVEIS</c:v>
                </c:pt>
              </c:strCache>
            </c:strRef>
          </c:tx>
          <c:spPr>
            <a:ln w="34925" cap="rnd">
              <a:solidFill>
                <a:schemeClr val="accent5">
                  <a:lumMod val="5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Tabelão!$C$4:$N$4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Tabelão!$C$5:$N$5</c:f>
              <c:numCache>
                <c:formatCode>#,##0</c:formatCode>
                <c:ptCount val="12"/>
                <c:pt idx="0">
                  <c:v>2720</c:v>
                </c:pt>
                <c:pt idx="1">
                  <c:v>3837</c:v>
                </c:pt>
                <c:pt idx="2">
                  <c:v>3367</c:v>
                </c:pt>
                <c:pt idx="3">
                  <c:v>3833</c:v>
                </c:pt>
                <c:pt idx="4">
                  <c:v>4282</c:v>
                </c:pt>
                <c:pt idx="5">
                  <c:v>3831</c:v>
                </c:pt>
                <c:pt idx="6">
                  <c:v>4569</c:v>
                </c:pt>
                <c:pt idx="7">
                  <c:v>4104</c:v>
                </c:pt>
                <c:pt idx="8">
                  <c:v>3991</c:v>
                </c:pt>
                <c:pt idx="9">
                  <c:v>4433</c:v>
                </c:pt>
                <c:pt idx="10">
                  <c:v>3833</c:v>
                </c:pt>
                <c:pt idx="11">
                  <c:v>3975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D7-4C89-BB90-3D118A118659}"/>
            </c:ext>
          </c:extLst>
        </c:ser>
        <c:ser>
          <c:idx val="1"/>
          <c:order val="1"/>
          <c:tx>
            <c:strRef>
              <c:f>Tabelão!$B$6</c:f>
              <c:strCache>
                <c:ptCount val="1"/>
                <c:pt idx="0">
                  <c:v>CAPITAL CARTORIO UNICO JUI ESP FAZENDA PUBLICA</c:v>
                </c:pt>
              </c:strCache>
            </c:strRef>
          </c:tx>
          <c:spPr>
            <a:ln w="34925" cap="rnd">
              <a:solidFill>
                <a:srgbClr val="FFC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Tabelão!$C$4:$N$4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Tabelão!$C$6:$N$6</c:f>
              <c:numCache>
                <c:formatCode>#,##0</c:formatCode>
                <c:ptCount val="12"/>
                <c:pt idx="0">
                  <c:v>1013</c:v>
                </c:pt>
                <c:pt idx="1">
                  <c:v>1049</c:v>
                </c:pt>
                <c:pt idx="2">
                  <c:v>961</c:v>
                </c:pt>
                <c:pt idx="3">
                  <c:v>1030</c:v>
                </c:pt>
                <c:pt idx="4">
                  <c:v>1268</c:v>
                </c:pt>
                <c:pt idx="5">
                  <c:v>1427</c:v>
                </c:pt>
                <c:pt idx="6">
                  <c:v>1651</c:v>
                </c:pt>
                <c:pt idx="7">
                  <c:v>1613</c:v>
                </c:pt>
                <c:pt idx="8">
                  <c:v>1544</c:v>
                </c:pt>
                <c:pt idx="9">
                  <c:v>1677</c:v>
                </c:pt>
                <c:pt idx="10">
                  <c:v>1538</c:v>
                </c:pt>
                <c:pt idx="11">
                  <c:v>1926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D7-4C89-BB90-3D118A118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40080"/>
        <c:axId val="468440408"/>
      </c:lineChart>
      <c:dateAx>
        <c:axId val="468440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468440408"/>
        <c:crosses val="autoZero"/>
        <c:auto val="1"/>
        <c:lblOffset val="100"/>
        <c:baseTimeUnit val="months"/>
      </c:dateAx>
      <c:valAx>
        <c:axId val="4684404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6844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63727885078317E-3"/>
          <c:y val="0.8211738116068823"/>
          <c:w val="0.99863627211492167"/>
          <c:h val="0.151048410615339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634026644269468E-2"/>
          <c:y val="0.18560185185185185"/>
          <c:w val="0.94871795813043369"/>
          <c:h val="0.4807250656167979"/>
        </c:manualLayout>
      </c:layout>
      <c:lineChart>
        <c:grouping val="standard"/>
        <c:varyColors val="0"/>
        <c:ser>
          <c:idx val="0"/>
          <c:order val="0"/>
          <c:tx>
            <c:strRef>
              <c:f>Tabelão!$B$11</c:f>
              <c:strCache>
                <c:ptCount val="1"/>
                <c:pt idx="0">
                  <c:v>NUR 2 - VARAS CÍVEIS</c:v>
                </c:pt>
              </c:strCache>
            </c:strRef>
          </c:tx>
          <c:spPr>
            <a:ln w="34925" cap="rnd">
              <a:solidFill>
                <a:schemeClr val="accent5">
                  <a:lumMod val="50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Tabelão!$C$10:$N$10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Tabelão!$C$11:$N$11</c:f>
              <c:numCache>
                <c:formatCode>#,##0</c:formatCode>
                <c:ptCount val="12"/>
                <c:pt idx="0">
                  <c:v>2130</c:v>
                </c:pt>
                <c:pt idx="1">
                  <c:v>2998</c:v>
                </c:pt>
                <c:pt idx="2">
                  <c:v>2647</c:v>
                </c:pt>
                <c:pt idx="3">
                  <c:v>2970</c:v>
                </c:pt>
                <c:pt idx="4">
                  <c:v>3104</c:v>
                </c:pt>
                <c:pt idx="5">
                  <c:v>2877</c:v>
                </c:pt>
                <c:pt idx="6">
                  <c:v>3400</c:v>
                </c:pt>
                <c:pt idx="7">
                  <c:v>3247</c:v>
                </c:pt>
                <c:pt idx="8">
                  <c:v>3076</c:v>
                </c:pt>
                <c:pt idx="9">
                  <c:v>3295</c:v>
                </c:pt>
                <c:pt idx="10">
                  <c:v>2799</c:v>
                </c:pt>
                <c:pt idx="11">
                  <c:v>2756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D2-413F-AEB6-8236E0B2636D}"/>
            </c:ext>
          </c:extLst>
        </c:ser>
        <c:ser>
          <c:idx val="1"/>
          <c:order val="1"/>
          <c:tx>
            <c:strRef>
              <c:f>Tabelão!$B$12</c:f>
              <c:strCache>
                <c:ptCount val="1"/>
                <c:pt idx="0">
                  <c:v>NITEROI CARTORIO UNICO JUI ESP FAZENDA PUBLICA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Tabelão!$C$10:$N$10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Tabelão!$C$12:$N$12</c:f>
              <c:numCache>
                <c:formatCode>#,##0</c:formatCode>
                <c:ptCount val="12"/>
                <c:pt idx="0">
                  <c:v>197</c:v>
                </c:pt>
                <c:pt idx="1">
                  <c:v>277</c:v>
                </c:pt>
                <c:pt idx="2">
                  <c:v>269</c:v>
                </c:pt>
                <c:pt idx="3">
                  <c:v>291</c:v>
                </c:pt>
                <c:pt idx="4">
                  <c:v>397</c:v>
                </c:pt>
                <c:pt idx="5">
                  <c:v>467</c:v>
                </c:pt>
                <c:pt idx="6">
                  <c:v>551</c:v>
                </c:pt>
                <c:pt idx="7">
                  <c:v>505</c:v>
                </c:pt>
                <c:pt idx="8">
                  <c:v>656</c:v>
                </c:pt>
                <c:pt idx="9">
                  <c:v>678</c:v>
                </c:pt>
                <c:pt idx="10">
                  <c:v>508</c:v>
                </c:pt>
                <c:pt idx="11">
                  <c:v>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D2-413F-AEB6-8236E0B26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40080"/>
        <c:axId val="468440408"/>
      </c:lineChart>
      <c:dateAx>
        <c:axId val="468440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468440408"/>
        <c:crosses val="autoZero"/>
        <c:auto val="1"/>
        <c:lblOffset val="100"/>
        <c:baseTimeUnit val="months"/>
      </c:dateAx>
      <c:valAx>
        <c:axId val="46844040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6844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63727885078317E-3"/>
          <c:y val="0.8211738116068823"/>
          <c:w val="0.99863627211492167"/>
          <c:h val="0.151048410615339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24363622771273E-3"/>
          <c:y val="0.27970456372106489"/>
          <c:w val="0.9941839855966309"/>
          <c:h val="0.47146580635753871"/>
        </c:manualLayout>
      </c:layout>
      <c:lineChart>
        <c:grouping val="standard"/>
        <c:varyColors val="0"/>
        <c:ser>
          <c:idx val="0"/>
          <c:order val="0"/>
          <c:tx>
            <c:strRef>
              <c:f>Tabelão!$B$18</c:f>
              <c:strCache>
                <c:ptCount val="1"/>
                <c:pt idx="0">
                  <c:v>NUR 4 - VARAS CÍVEIS</c:v>
                </c:pt>
              </c:strCache>
            </c:strRef>
          </c:tx>
          <c:spPr>
            <a:ln w="34925" cap="rnd">
              <a:solidFill>
                <a:schemeClr val="bg2">
                  <a:lumMod val="25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5"/>
              <c:layout>
                <c:manualLayout>
                  <c:x val="-3.3159365304825703E-2"/>
                  <c:y val="-0.116202820762649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219-4F7A-AA73-702E9AAED2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Tabelão!$C$17:$N$17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Tabelão!$C$18:$N$18</c:f>
              <c:numCache>
                <c:formatCode>#,##0</c:formatCode>
                <c:ptCount val="12"/>
                <c:pt idx="0">
                  <c:v>3222</c:v>
                </c:pt>
                <c:pt idx="1">
                  <c:v>4155</c:v>
                </c:pt>
                <c:pt idx="2">
                  <c:v>3995</c:v>
                </c:pt>
                <c:pt idx="3">
                  <c:v>4694</c:v>
                </c:pt>
                <c:pt idx="4">
                  <c:v>5168</c:v>
                </c:pt>
                <c:pt idx="5">
                  <c:v>4485</c:v>
                </c:pt>
                <c:pt idx="6">
                  <c:v>5299</c:v>
                </c:pt>
                <c:pt idx="7">
                  <c:v>5070</c:v>
                </c:pt>
                <c:pt idx="8">
                  <c:v>4372</c:v>
                </c:pt>
                <c:pt idx="9">
                  <c:v>4678</c:v>
                </c:pt>
                <c:pt idx="10">
                  <c:v>4018</c:v>
                </c:pt>
                <c:pt idx="11">
                  <c:v>3748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19-4F7A-AA73-702E9AAED2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40080"/>
        <c:axId val="468440408"/>
      </c:lineChart>
      <c:dateAx>
        <c:axId val="468440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468440408"/>
        <c:crosses val="autoZero"/>
        <c:auto val="1"/>
        <c:lblOffset val="100"/>
        <c:baseTimeUnit val="months"/>
      </c:dateAx>
      <c:valAx>
        <c:axId val="468440408"/>
        <c:scaling>
          <c:orientation val="minMax"/>
          <c:min val="3000"/>
        </c:scaling>
        <c:delete val="1"/>
        <c:axPos val="l"/>
        <c:numFmt formatCode="#,##0" sourceLinked="1"/>
        <c:majorTickMark val="out"/>
        <c:minorTickMark val="none"/>
        <c:tickLblPos val="nextTo"/>
        <c:crossAx val="46844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23914000316341E-3"/>
          <c:y val="0.20070790267142372"/>
          <c:w val="0.99091915623447679"/>
          <c:h val="0.33529553084968061"/>
        </c:manualLayout>
      </c:layout>
      <c:lineChart>
        <c:grouping val="standard"/>
        <c:varyColors val="0"/>
        <c:ser>
          <c:idx val="0"/>
          <c:order val="0"/>
          <c:tx>
            <c:strRef>
              <c:f>Tabelão!$B$19</c:f>
              <c:strCache>
                <c:ptCount val="1"/>
                <c:pt idx="0">
                  <c:v>NUR 4 - VARAS CÍVEIS</c:v>
                </c:pt>
              </c:strCache>
            </c:strRef>
          </c:tx>
          <c:spPr>
            <a:ln w="34925" cap="rnd">
              <a:solidFill>
                <a:schemeClr val="tx2">
                  <a:lumMod val="75000"/>
                </a:schemeClr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Tabelão!$C$17:$N$17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Tabelão!$C$19:$N$19</c:f>
              <c:numCache>
                <c:formatCode>#,##0</c:formatCode>
                <c:ptCount val="12"/>
                <c:pt idx="0">
                  <c:v>2924.0028169014086</c:v>
                </c:pt>
                <c:pt idx="1">
                  <c:v>3771.0990660440293</c:v>
                </c:pt>
                <c:pt idx="2">
                  <c:v>3589.0102002266717</c:v>
                </c:pt>
                <c:pt idx="3">
                  <c:v>4234.0828282828279</c:v>
                </c:pt>
                <c:pt idx="4">
                  <c:v>4507.0154639175262</c:v>
                </c:pt>
                <c:pt idx="5">
                  <c:v>3756.9864442127218</c:v>
                </c:pt>
                <c:pt idx="6">
                  <c:v>4440.2502941176472</c:v>
                </c:pt>
                <c:pt idx="7">
                  <c:v>4281.4721281182628</c:v>
                </c:pt>
                <c:pt idx="8">
                  <c:v>3439.6098829648895</c:v>
                </c:pt>
                <c:pt idx="9">
                  <c:v>3715.4251896813353</c:v>
                </c:pt>
                <c:pt idx="10">
                  <c:v>3288.7595569846371</c:v>
                </c:pt>
                <c:pt idx="11">
                  <c:v>3024.5108853410738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09-4166-928D-6313FDF86CCC}"/>
            </c:ext>
          </c:extLst>
        </c:ser>
        <c:ser>
          <c:idx val="1"/>
          <c:order val="1"/>
          <c:tx>
            <c:strRef>
              <c:f>Tabelão!$B$20</c:f>
              <c:strCache>
                <c:ptCount val="1"/>
                <c:pt idx="0">
                  <c:v>JUI ESP FAZENDA PUBLICA - PROPOSTA</c:v>
                </c:pt>
              </c:strCache>
            </c:strRef>
          </c:tx>
          <c:spPr>
            <a:ln w="34925" cap="rnd">
              <a:solidFill>
                <a:srgbClr val="FFC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Tabelão!$C$17:$N$17</c:f>
              <c:numCache>
                <c:formatCode>mmm\-yy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Tabelão!$C$20:$N$20</c:f>
              <c:numCache>
                <c:formatCode>#,##0</c:formatCode>
                <c:ptCount val="12"/>
                <c:pt idx="0">
                  <c:v>297.99718309859156</c:v>
                </c:pt>
                <c:pt idx="1">
                  <c:v>383.90093395597063</c:v>
                </c:pt>
                <c:pt idx="2">
                  <c:v>405.98979977332829</c:v>
                </c:pt>
                <c:pt idx="3">
                  <c:v>459.91717171717175</c:v>
                </c:pt>
                <c:pt idx="4">
                  <c:v>660.98453608247416</c:v>
                </c:pt>
                <c:pt idx="5">
                  <c:v>728.01355578727839</c:v>
                </c:pt>
                <c:pt idx="6">
                  <c:v>858.74970588235294</c:v>
                </c:pt>
                <c:pt idx="7">
                  <c:v>788.52787188173693</c:v>
                </c:pt>
                <c:pt idx="8">
                  <c:v>932.39011703511062</c:v>
                </c:pt>
                <c:pt idx="9">
                  <c:v>962.57481031866462</c:v>
                </c:pt>
                <c:pt idx="10">
                  <c:v>729.24044301536264</c:v>
                </c:pt>
                <c:pt idx="11">
                  <c:v>723.48911465892593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09-4166-928D-6313FDF86C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440080"/>
        <c:axId val="468440408"/>
      </c:lineChart>
      <c:dateAx>
        <c:axId val="4684400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468440408"/>
        <c:crosses val="autoZero"/>
        <c:auto val="1"/>
        <c:lblOffset val="100"/>
        <c:baseTimeUnit val="months"/>
      </c:dateAx>
      <c:valAx>
        <c:axId val="46844040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68440080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275590926442397E-3"/>
          <c:y val="0.75984489142520495"/>
          <c:w val="0.89999983481088874"/>
          <c:h val="0.10968139399241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64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8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08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73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4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06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37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4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78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14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75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3177-42EC-40FF-AB2F-1BE2EF8A6C92}" type="datetimeFigureOut">
              <a:rPr lang="pt-BR" smtClean="0"/>
              <a:t>07/02/2020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A9AC-F663-4CCB-8149-ABAE49A35D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99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/>
          <p:cNvSpPr/>
          <p:nvPr/>
        </p:nvSpPr>
        <p:spPr>
          <a:xfrm>
            <a:off x="5611952" y="1670263"/>
            <a:ext cx="6420722" cy="510334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09102" y="1670264"/>
            <a:ext cx="5339199" cy="510334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12192000" cy="1590018"/>
          </a:xfrm>
          <a:prstGeom prst="rect">
            <a:avLst/>
          </a:prstGeom>
          <a:solidFill>
            <a:srgbClr val="333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F202273-6542-4067-8E28-4F2AF201D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0975"/>
            <a:ext cx="786765" cy="788067"/>
          </a:xfrm>
          <a:prstGeom prst="rect">
            <a:avLst/>
          </a:prstGeom>
        </p:spPr>
      </p:pic>
      <p:sp>
        <p:nvSpPr>
          <p:cNvPr id="8" name="CaixaDeTexto 1">
            <a:extLst>
              <a:ext uri="{FF2B5EF4-FFF2-40B4-BE49-F238E27FC236}">
                <a16:creationId xmlns:a16="http://schemas.microsoft.com/office/drawing/2014/main" id="{2C5E1EDD-BB1C-4612-B8B0-1F5EAC5FB162}"/>
              </a:ext>
            </a:extLst>
          </p:cNvPr>
          <p:cNvSpPr txBox="1"/>
          <p:nvPr/>
        </p:nvSpPr>
        <p:spPr>
          <a:xfrm>
            <a:off x="786765" y="160363"/>
            <a:ext cx="8888305" cy="12692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50000"/>
              </a:lnSpc>
            </a:pPr>
            <a: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PODER JUDICIÁRIO DO ESTADO DO RIO DE JANEIRO</a:t>
            </a:r>
            <a:br>
              <a:rPr lang="pt-B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CORREGEDORIA GERAL DE JUSTIÇA - DEPARTAMENTO</a:t>
            </a:r>
            <a:r>
              <a:rPr lang="pt-BR" sz="11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SUPORTE OPERACIONAL </a:t>
            </a:r>
            <a:r>
              <a:rPr lang="pt-BR" sz="10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000" b="1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ESTUDO – JUIZADO FAZENDÁRIO</a:t>
            </a:r>
            <a:endParaRPr lang="pt-BR" sz="1000" b="1" baseline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50000"/>
              </a:lnSpc>
            </a:pPr>
            <a:r>
              <a:rPr lang="pt-BR" sz="800" b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pt-BR" sz="8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DW        PERÍODO: </a:t>
            </a:r>
            <a:r>
              <a:rPr lang="pt-BR" sz="800" b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JANEIRO/2019 – DEZEMBRO/2019</a:t>
            </a:r>
            <a:r>
              <a:rPr lang="pt-BR" sz="8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800" b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EXTRAÍDO </a:t>
            </a:r>
            <a:r>
              <a:rPr lang="pt-BR" sz="800" b="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EM: </a:t>
            </a:r>
            <a:r>
              <a:rPr lang="pt-BR" sz="800" b="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06/02/2020</a:t>
            </a:r>
            <a:endParaRPr lang="pt-BR" sz="800" b="0" baseline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50000"/>
              </a:lnSpc>
            </a:pPr>
            <a:r>
              <a:rPr kumimoji="0" lang="pt-BR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DADOS EXTRAÍDOS NA FORMA DA RESOLUÇÃO 46 DE 2007 DO CNJ</a:t>
            </a:r>
            <a:endParaRPr lang="pt-BR" sz="7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Grá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270838"/>
              </p:ext>
            </p:extLst>
          </p:nvPr>
        </p:nvGraphicFramePr>
        <p:xfrm>
          <a:off x="27273" y="2211310"/>
          <a:ext cx="5448301" cy="1930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868731"/>
              </p:ext>
            </p:extLst>
          </p:nvPr>
        </p:nvGraphicFramePr>
        <p:xfrm>
          <a:off x="0" y="4762983"/>
          <a:ext cx="5448301" cy="1930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7562460"/>
              </p:ext>
            </p:extLst>
          </p:nvPr>
        </p:nvGraphicFramePr>
        <p:xfrm>
          <a:off x="5611943" y="2416342"/>
          <a:ext cx="6420720" cy="1050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Gráfico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3099561"/>
              </p:ext>
            </p:extLst>
          </p:nvPr>
        </p:nvGraphicFramePr>
        <p:xfrm>
          <a:off x="5611943" y="4038011"/>
          <a:ext cx="6420723" cy="1656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tângulo 20"/>
          <p:cNvSpPr/>
          <p:nvPr/>
        </p:nvSpPr>
        <p:spPr>
          <a:xfrm>
            <a:off x="109102" y="1670264"/>
            <a:ext cx="5339199" cy="3975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1º NUR</a:t>
            </a:r>
            <a:b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Varas Cíveis X Juizados Fazendários 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09100" y="4201155"/>
            <a:ext cx="5339199" cy="3975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º NUR</a:t>
            </a:r>
            <a:b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Varas Cíveis X Juizados Fazendários 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5611951" y="1668009"/>
            <a:ext cx="6420722" cy="39752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º NUR</a:t>
            </a:r>
            <a:br>
              <a:rPr lang="pt-BR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Criação do Juizado Fazendário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611947" y="2138346"/>
            <a:ext cx="6420723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9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VARAS CÍVEIS SEM A CRIAÇÃO DO JUIZADO FAZENDÁRIO</a:t>
            </a:r>
            <a:endParaRPr lang="pt-BR" sz="9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5611943" y="3691158"/>
            <a:ext cx="6420723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9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VARAS CÍVEIS COM A CRIAÇÃO DO JUIZADO FAZENDÁRIO</a:t>
            </a:r>
            <a:endParaRPr lang="pt-BR" sz="9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611943" y="5667256"/>
            <a:ext cx="6420723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9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PERCENTUAL DE REDUÇÃO DE TOMBAMENTO NAS VARAS CÍVEIS COM A CRIAÇÃO DO JUIZADO</a:t>
            </a:r>
            <a:endParaRPr lang="pt-BR" sz="9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Imagem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5213" y="6126690"/>
            <a:ext cx="6214180" cy="41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100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DGTEC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Pamela Maria Veiga da Trindade</dc:creator>
  <cp:lastModifiedBy>Pamela Maria Veiga da Trindade</cp:lastModifiedBy>
  <cp:revision>33</cp:revision>
  <cp:lastPrinted>2020-02-07T17:45:33Z</cp:lastPrinted>
  <dcterms:created xsi:type="dcterms:W3CDTF">2019-10-14T21:28:03Z</dcterms:created>
  <dcterms:modified xsi:type="dcterms:W3CDTF">2020-02-07T18:57:32Z</dcterms:modified>
</cp:coreProperties>
</file>