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62" r:id="rId4"/>
    <p:sldId id="264" r:id="rId5"/>
    <p:sldId id="266" r:id="rId6"/>
    <p:sldId id="268" r:id="rId7"/>
    <p:sldId id="269" r:id="rId8"/>
  </p:sldIdLst>
  <p:sldSz cx="15519400" cy="87249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0"/>
  </p:normalViewPr>
  <p:slideViewPr>
    <p:cSldViewPr>
      <p:cViewPr varScale="1">
        <p:scale>
          <a:sx n="73" d="100"/>
          <a:sy n="73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F6893-45AE-47B4-9649-31CBC0B8A0AF}" type="datetimeFigureOut">
              <a:rPr lang="pt-BR" smtClean="0"/>
              <a:t>08/04/2022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91E2-DAF5-451D-A5ED-529F4335D0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06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EBFC2C-4303-4ED7-8915-4E1B511A605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0F6143-7076-4B01-9907-D769D7E9AFF2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DAFF47-3551-48B4-80FF-1031B6BC324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9B9914-8357-4DB0-822D-10C1EB5AB203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C7D0C0-8FC9-4BA2-8EF2-8FBB4593DC94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3811499-3FA0-4F59-9A8B-35597506A716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7ACB054-7D5C-4ED7-A453-991119397E20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DBB6CD2-7F7C-4CD4-B482-11B4603B947B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4723725-9C2D-43D8-BD97-11504D8FC35E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B3F87F8-C6C5-4E90-A9CC-E88476A6DD30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00470A4-23BB-4136-9D8F-27CF2F4394EA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E08E-3288-45FA-8FED-4D6AFABBECA5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Fonte: DW - TJRJ e CNJ - Setembro/2021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0542419-694F-4FF0-A85B-C769F6156254}"/>
              </a:ext>
            </a:extLst>
          </p:cNvPr>
          <p:cNvSpPr txBox="1"/>
          <p:nvPr/>
        </p:nvSpPr>
        <p:spPr>
          <a:xfrm>
            <a:off x="241728" y="123211"/>
            <a:ext cx="1414277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TJRJ - CONCILIAÇÃO E MEDIAÇÃO - 2022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CDC8BF-F6BE-4E73-ABA9-35E46DAF438D}"/>
              </a:ext>
            </a:extLst>
          </p:cNvPr>
          <p:cNvSpPr txBox="1"/>
          <p:nvPr/>
        </p:nvSpPr>
        <p:spPr>
          <a:xfrm>
            <a:off x="4376652" y="4165352"/>
            <a:ext cx="4962025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i="1" dirty="0"/>
              <a:t>As informações desta folha se referem a dados gerais do TJRJ, conforme a parametrização de cada índice.</a:t>
            </a:r>
          </a:p>
          <a:p>
            <a:r>
              <a:rPr lang="pt-BR" sz="1200" i="1" dirty="0"/>
              <a:t>Nem todos os índices relativos à conciliação e mediação previstos nos Planos Estratégico Nacional, Metas CNJ, Prêmio qualidade, prêmio Conciliar é Legal e Plano Estratégico do TJRJ podem, no momento, ser obtidos, integral ou até mesmo parcialmente. </a:t>
            </a:r>
            <a:br>
              <a:rPr lang="pt-BR" sz="1200" i="1" dirty="0"/>
            </a:br>
            <a:r>
              <a:rPr lang="pt-BR" sz="1200" i="1" dirty="0"/>
              <a:t>O índice de realização de audiências do art. 334 ainda não está contabilizando os dados do 2º grau.</a:t>
            </a:r>
            <a:br>
              <a:rPr lang="pt-BR" sz="1200" i="1" dirty="0"/>
            </a:br>
            <a:r>
              <a:rPr lang="pt-BR" sz="1200" b="1" i="1" dirty="0" smtClean="0">
                <a:solidFill>
                  <a:srgbClr val="C00000"/>
                </a:solidFill>
              </a:rPr>
              <a:t>O CNJ ainda não disponibilizou dados relativos a 2022 e Painel de Monitoramento da Estratégia estava indisponível até a elaboração deste documento.</a:t>
            </a:r>
            <a:endParaRPr lang="pt-BR" sz="1200" i="1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6FB0C0E-AA66-4700-9260-F174E4EF2504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60810" y="8236564"/>
            <a:ext cx="5482666" cy="365125"/>
          </a:xfrm>
        </p:spPr>
        <p:txBody>
          <a:bodyPr/>
          <a:lstStyle/>
          <a:p>
            <a:r>
              <a:rPr lang="pt-BR" dirty="0"/>
              <a:t>Fonte: DW – TJRJ </a:t>
            </a:r>
            <a:r>
              <a:rPr lang="pt-BR" dirty="0" smtClean="0"/>
              <a:t>(março)  </a:t>
            </a:r>
            <a:r>
              <a:rPr lang="pt-BR" dirty="0"/>
              <a:t>última carga em </a:t>
            </a:r>
            <a:r>
              <a:rPr lang="pt-BR" dirty="0" smtClean="0"/>
              <a:t>01/04/2022 </a:t>
            </a:r>
            <a:r>
              <a:rPr lang="pt-BR" dirty="0"/>
              <a:t>e CNJ - </a:t>
            </a:r>
            <a:r>
              <a:rPr lang="pt-BR" dirty="0" smtClean="0"/>
              <a:t>março/2022</a:t>
            </a:r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F464482-9138-44CA-B9C6-F1CB8F03ED63}"/>
              </a:ext>
            </a:extLst>
          </p:cNvPr>
          <p:cNvSpPr/>
          <p:nvPr/>
        </p:nvSpPr>
        <p:spPr>
          <a:xfrm>
            <a:off x="241728" y="3012816"/>
            <a:ext cx="3899836" cy="32588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BFABB03-E34E-457D-839A-639103C066DC}"/>
              </a:ext>
            </a:extLst>
          </p:cNvPr>
          <p:cNvSpPr/>
          <p:nvPr/>
        </p:nvSpPr>
        <p:spPr>
          <a:xfrm>
            <a:off x="9497291" y="655079"/>
            <a:ext cx="4886903" cy="32588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2166402-4A51-4C60-8E78-7B31E2674864}"/>
              </a:ext>
            </a:extLst>
          </p:cNvPr>
          <p:cNvSpPr/>
          <p:nvPr/>
        </p:nvSpPr>
        <p:spPr>
          <a:xfrm>
            <a:off x="4357573" y="655079"/>
            <a:ext cx="4986303" cy="325889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E74BF8F-367C-4E5A-A8C3-CE7389C6656C}"/>
              </a:ext>
            </a:extLst>
          </p:cNvPr>
          <p:cNvSpPr/>
          <p:nvPr/>
        </p:nvSpPr>
        <p:spPr>
          <a:xfrm>
            <a:off x="241728" y="655079"/>
            <a:ext cx="3918918" cy="2195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93312" y="750945"/>
            <a:ext cx="3731819" cy="1944895"/>
          </a:xfrm>
          <a:prstGeom prst="rect">
            <a:avLst/>
          </a:prstGeom>
        </p:spPr>
      </p:pic>
      <p:pic>
        <p:nvPicPr>
          <p:cNvPr id="2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5277" y="3051790"/>
            <a:ext cx="3731819" cy="2917342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519340" y="759309"/>
            <a:ext cx="4608512" cy="3154665"/>
          </a:xfrm>
          <a:prstGeom prst="rect">
            <a:avLst/>
          </a:prstGeom>
        </p:spPr>
      </p:pic>
      <p:pic>
        <p:nvPicPr>
          <p:cNvPr id="1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9540803" y="759308"/>
            <a:ext cx="4699617" cy="31546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677323C-03B8-42B6-B211-7F40F6F75052}"/>
              </a:ext>
            </a:extLst>
          </p:cNvPr>
          <p:cNvSpPr txBox="1"/>
          <p:nvPr/>
        </p:nvSpPr>
        <p:spPr>
          <a:xfrm>
            <a:off x="135451" y="51168"/>
            <a:ext cx="1414277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CEJUSC – Judicial - 2022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7F1BD3-59E0-4580-9B23-B96ADF01C2C5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157500" y="8181608"/>
            <a:ext cx="2895600" cy="365125"/>
          </a:xfrm>
        </p:spPr>
        <p:txBody>
          <a:bodyPr/>
          <a:lstStyle/>
          <a:p>
            <a:r>
              <a:rPr lang="pt-BR" dirty="0"/>
              <a:t>Fonte: DW - TJRJ - </a:t>
            </a:r>
            <a:r>
              <a:rPr lang="pt-BR" dirty="0" smtClean="0"/>
              <a:t>Março/2022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3C37C5C-F29C-4E99-A100-D524ECB29F8D}"/>
              </a:ext>
            </a:extLst>
          </p:cNvPr>
          <p:cNvSpPr/>
          <p:nvPr/>
        </p:nvSpPr>
        <p:spPr>
          <a:xfrm>
            <a:off x="8978698" y="552824"/>
            <a:ext cx="5299530" cy="359564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1330685-8EC2-49C2-9C90-6D75E9DA9E95}"/>
              </a:ext>
            </a:extLst>
          </p:cNvPr>
          <p:cNvSpPr/>
          <p:nvPr/>
        </p:nvSpPr>
        <p:spPr>
          <a:xfrm>
            <a:off x="173841" y="552825"/>
            <a:ext cx="2895600" cy="1711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5DEAD7-9BCD-42BD-9CC3-CEEFDA4C3B0B}"/>
              </a:ext>
            </a:extLst>
          </p:cNvPr>
          <p:cNvSpPr/>
          <p:nvPr/>
        </p:nvSpPr>
        <p:spPr>
          <a:xfrm>
            <a:off x="3208320" y="552824"/>
            <a:ext cx="5631499" cy="359564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6679006-1A4C-4E06-A254-C61DF7D41AC1}"/>
              </a:ext>
            </a:extLst>
          </p:cNvPr>
          <p:cNvSpPr/>
          <p:nvPr/>
        </p:nvSpPr>
        <p:spPr>
          <a:xfrm>
            <a:off x="3208319" y="4237798"/>
            <a:ext cx="5631499" cy="38690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5CE227-9AEC-4418-82BE-3FFA9F24CF8F}"/>
              </a:ext>
            </a:extLst>
          </p:cNvPr>
          <p:cNvSpPr/>
          <p:nvPr/>
        </p:nvSpPr>
        <p:spPr>
          <a:xfrm>
            <a:off x="157499" y="2427076"/>
            <a:ext cx="2895600" cy="1711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73841" y="563071"/>
            <a:ext cx="2764310" cy="1620746"/>
          </a:xfrm>
          <a:prstGeom prst="rect">
            <a:avLst/>
          </a:prstGeom>
        </p:spPr>
      </p:pic>
      <p:pic>
        <p:nvPicPr>
          <p:cNvPr id="2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23144" y="2505776"/>
            <a:ext cx="2764310" cy="1620746"/>
          </a:xfrm>
          <a:prstGeom prst="rect">
            <a:avLst/>
          </a:prstGeom>
        </p:spPr>
      </p:pic>
      <p:pic>
        <p:nvPicPr>
          <p:cNvPr id="2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48771" y="682437"/>
            <a:ext cx="5275025" cy="3406743"/>
          </a:xfrm>
          <a:prstGeom prst="rect">
            <a:avLst/>
          </a:prstGeom>
        </p:spPr>
      </p:pic>
      <p:pic>
        <p:nvPicPr>
          <p:cNvPr id="22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9127852" y="682437"/>
            <a:ext cx="5040560" cy="3406743"/>
          </a:xfrm>
          <a:prstGeom prst="rect">
            <a:avLst/>
          </a:prstGeom>
        </p:spPr>
      </p:pic>
      <p:pic>
        <p:nvPicPr>
          <p:cNvPr id="23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48771" y="4299585"/>
            <a:ext cx="5419041" cy="36969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DC8A15C-96C8-41EF-8314-245F0A751E6D}"/>
              </a:ext>
            </a:extLst>
          </p:cNvPr>
          <p:cNvSpPr txBox="1"/>
          <p:nvPr/>
        </p:nvSpPr>
        <p:spPr>
          <a:xfrm>
            <a:off x="135451" y="51168"/>
            <a:ext cx="14142777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CEJUSC – </a:t>
            </a:r>
            <a:r>
              <a:rPr lang="pt-BR" b="1" dirty="0" err="1">
                <a:solidFill>
                  <a:schemeClr val="bg1"/>
                </a:solidFill>
              </a:rPr>
              <a:t>Pré</a:t>
            </a:r>
            <a:r>
              <a:rPr lang="pt-BR" b="1" dirty="0">
                <a:solidFill>
                  <a:schemeClr val="bg1"/>
                </a:solidFill>
              </a:rPr>
              <a:t>-Processual - 2022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64214F-C204-4637-B734-77F068CAFF5A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106197" y="8190156"/>
            <a:ext cx="2895600" cy="365125"/>
          </a:xfrm>
        </p:spPr>
        <p:txBody>
          <a:bodyPr/>
          <a:lstStyle/>
          <a:p>
            <a:r>
              <a:rPr lang="pt-BR" dirty="0"/>
              <a:t>Fonte: DW - TJRJ - </a:t>
            </a:r>
            <a:r>
              <a:rPr lang="pt-BR" dirty="0" smtClean="0"/>
              <a:t>Março/2022</a:t>
            </a:r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29270CB-067C-46AA-90EE-D1DB9D857C78}"/>
              </a:ext>
            </a:extLst>
          </p:cNvPr>
          <p:cNvSpPr/>
          <p:nvPr/>
        </p:nvSpPr>
        <p:spPr>
          <a:xfrm>
            <a:off x="8978698" y="552824"/>
            <a:ext cx="5299530" cy="359564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B7D374F-9266-49E9-826A-08EC99CF275C}"/>
              </a:ext>
            </a:extLst>
          </p:cNvPr>
          <p:cNvSpPr/>
          <p:nvPr/>
        </p:nvSpPr>
        <p:spPr>
          <a:xfrm>
            <a:off x="173841" y="552825"/>
            <a:ext cx="2895600" cy="1711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0482543-28AB-484F-9B73-2ECC1F50BE02}"/>
              </a:ext>
            </a:extLst>
          </p:cNvPr>
          <p:cNvSpPr/>
          <p:nvPr/>
        </p:nvSpPr>
        <p:spPr>
          <a:xfrm>
            <a:off x="3208320" y="552824"/>
            <a:ext cx="5631499" cy="359564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5325615-DA48-4E66-AF9E-6B9A3D144D3D}"/>
              </a:ext>
            </a:extLst>
          </p:cNvPr>
          <p:cNvSpPr/>
          <p:nvPr/>
        </p:nvSpPr>
        <p:spPr>
          <a:xfrm>
            <a:off x="3208319" y="4237798"/>
            <a:ext cx="5631499" cy="38690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A6566C2-4926-4F27-8C44-FAAE345B3B25}"/>
              </a:ext>
            </a:extLst>
          </p:cNvPr>
          <p:cNvSpPr/>
          <p:nvPr/>
        </p:nvSpPr>
        <p:spPr>
          <a:xfrm>
            <a:off x="157499" y="2427076"/>
            <a:ext cx="2895600" cy="1711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09004" y="591120"/>
            <a:ext cx="2764310" cy="1620746"/>
          </a:xfrm>
          <a:prstGeom prst="rect">
            <a:avLst/>
          </a:prstGeom>
        </p:spPr>
      </p:pic>
      <p:pic>
        <p:nvPicPr>
          <p:cNvPr id="2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09004" y="2427076"/>
            <a:ext cx="2764310" cy="1620746"/>
          </a:xfrm>
          <a:prstGeom prst="rect">
            <a:avLst/>
          </a:prstGeom>
        </p:spPr>
      </p:pic>
      <p:pic>
        <p:nvPicPr>
          <p:cNvPr id="2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04447" y="622948"/>
            <a:ext cx="5391357" cy="3424874"/>
          </a:xfrm>
          <a:prstGeom prst="rect">
            <a:avLst/>
          </a:prstGeom>
        </p:spPr>
      </p:pic>
      <p:pic>
        <p:nvPicPr>
          <p:cNvPr id="2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9078756" y="603737"/>
            <a:ext cx="4873631" cy="3444085"/>
          </a:xfrm>
          <a:prstGeom prst="rect">
            <a:avLst/>
          </a:prstGeom>
        </p:spPr>
      </p:pic>
      <p:pic>
        <p:nvPicPr>
          <p:cNvPr id="25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04447" y="4311569"/>
            <a:ext cx="4837543" cy="36466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BFD1B3-695D-45FE-BC83-C9B61F4B91EF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32791" y="8322890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- TJRJ - </a:t>
            </a:r>
            <a:r>
              <a:rPr lang="pt-BR" dirty="0" smtClean="0"/>
              <a:t>Março/2022</a:t>
            </a:r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5502A8E-3C69-4B06-9AEA-73CC349B709F}"/>
              </a:ext>
            </a:extLst>
          </p:cNvPr>
          <p:cNvSpPr/>
          <p:nvPr/>
        </p:nvSpPr>
        <p:spPr>
          <a:xfrm>
            <a:off x="211194" y="474011"/>
            <a:ext cx="7044450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02C4ABD-9228-4062-995C-69FCD0C37A6C}"/>
              </a:ext>
            </a:extLst>
          </p:cNvPr>
          <p:cNvSpPr txBox="1"/>
          <p:nvPr/>
        </p:nvSpPr>
        <p:spPr>
          <a:xfrm>
            <a:off x="211194" y="63448"/>
            <a:ext cx="1414277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CEJUSC – Judicial - 2022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6E07989-9E3D-44A7-ACF8-73B7AE441C20}"/>
              </a:ext>
            </a:extLst>
          </p:cNvPr>
          <p:cNvSpPr/>
          <p:nvPr/>
        </p:nvSpPr>
        <p:spPr>
          <a:xfrm>
            <a:off x="7318144" y="474011"/>
            <a:ext cx="7044450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10256" y="541423"/>
            <a:ext cx="6219698" cy="7293356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450323" y="550047"/>
            <a:ext cx="6219698" cy="7293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03768F4-83DC-4C3C-A4E6-2B46DD1EBDC8}"/>
              </a:ext>
            </a:extLst>
          </p:cNvPr>
          <p:cNvSpPr txBox="1"/>
          <p:nvPr/>
        </p:nvSpPr>
        <p:spPr>
          <a:xfrm>
            <a:off x="232790" y="82478"/>
            <a:ext cx="14129804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CEJUSC – </a:t>
            </a:r>
            <a:r>
              <a:rPr lang="pt-BR" dirty="0" err="1"/>
              <a:t>Pré</a:t>
            </a:r>
            <a:r>
              <a:rPr lang="pt-BR" dirty="0"/>
              <a:t>-Processual – 2022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465606-9FF7-4DDD-BED6-83B2A41729EC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232791" y="8277297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- TJRJ - </a:t>
            </a:r>
            <a:r>
              <a:rPr lang="pt-BR" dirty="0" smtClean="0"/>
              <a:t>Março/2022</a:t>
            </a:r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679061D-595C-465C-BFCD-664A170102AF}"/>
              </a:ext>
            </a:extLst>
          </p:cNvPr>
          <p:cNvSpPr/>
          <p:nvPr/>
        </p:nvSpPr>
        <p:spPr>
          <a:xfrm>
            <a:off x="232790" y="474011"/>
            <a:ext cx="7022854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DF60A9D-B8CD-4BBF-9F99-D9F98028E051}"/>
              </a:ext>
            </a:extLst>
          </p:cNvPr>
          <p:cNvSpPr/>
          <p:nvPr/>
        </p:nvSpPr>
        <p:spPr>
          <a:xfrm>
            <a:off x="7318144" y="474011"/>
            <a:ext cx="7044450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id="{0A302C04-19E1-44C2-816F-29E48A01C2F8}"/>
              </a:ext>
            </a:extLst>
          </p:cNvPr>
          <p:cNvSpPr txBox="1">
            <a:spLocks/>
          </p:cNvSpPr>
          <p:nvPr/>
        </p:nvSpPr>
        <p:spPr>
          <a:xfrm>
            <a:off x="7322302" y="8283647"/>
            <a:ext cx="3965789" cy="255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Obs. Nem todos os assuntos estão sendo exibidos</a:t>
            </a:r>
            <a:endParaRPr lang="en-US" dirty="0"/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42876" y="481012"/>
            <a:ext cx="6219698" cy="7293356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365730" y="507787"/>
            <a:ext cx="6219698" cy="7293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FA02FF-626B-4AAA-892F-7D7B6B3C29D3}"/>
              </a:ext>
            </a:extLst>
          </p:cNvPr>
          <p:cNvSpPr txBox="1"/>
          <p:nvPr/>
        </p:nvSpPr>
        <p:spPr>
          <a:xfrm>
            <a:off x="135451" y="51168"/>
            <a:ext cx="1412980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Audiências por CEJUSC – 2022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CD39A2-F727-4287-819D-DC7663AD258F}"/>
              </a:ext>
            </a:extLst>
          </p:cNvPr>
          <p:cNvSpPr>
            <a:spLocks noGrp="1"/>
          </p:cNvSpPr>
          <p:nvPr>
            <p:ph type="ftr" sz="quarter" idx="1"/>
          </p:nvPr>
        </p:nvSpPr>
        <p:spPr>
          <a:xfrm>
            <a:off x="135452" y="8250882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- TJRJ - </a:t>
            </a:r>
            <a:r>
              <a:rPr lang="pt-BR" dirty="0" smtClean="0"/>
              <a:t>Março/2022</a:t>
            </a:r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142F07-36F7-45B3-BBF1-D984D712A343}"/>
              </a:ext>
            </a:extLst>
          </p:cNvPr>
          <p:cNvSpPr/>
          <p:nvPr/>
        </p:nvSpPr>
        <p:spPr>
          <a:xfrm>
            <a:off x="135451" y="474011"/>
            <a:ext cx="7120193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691BEA-7366-4AD7-847F-30D6C5A2F27F}"/>
              </a:ext>
            </a:extLst>
          </p:cNvPr>
          <p:cNvSpPr/>
          <p:nvPr/>
        </p:nvSpPr>
        <p:spPr>
          <a:xfrm>
            <a:off x="7318144" y="474011"/>
            <a:ext cx="6947111" cy="77768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8860" y="618034"/>
            <a:ext cx="6634345" cy="7293356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474526" y="618034"/>
            <a:ext cx="6634345" cy="7293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"/>
          </p:nvPr>
        </p:nvSpPr>
        <p:spPr>
          <a:xfrm>
            <a:off x="214542" y="8200360"/>
            <a:ext cx="2895600" cy="365125"/>
          </a:xfrm>
        </p:spPr>
        <p:txBody>
          <a:bodyPr/>
          <a:lstStyle/>
          <a:p>
            <a:pPr algn="l"/>
            <a:r>
              <a:rPr lang="pt-BR" dirty="0"/>
              <a:t>Fonte: DW – TJRJ </a:t>
            </a:r>
            <a:r>
              <a:rPr lang="pt-BR"/>
              <a:t>- </a:t>
            </a:r>
            <a:r>
              <a:rPr lang="pt-BR" smtClean="0"/>
              <a:t>Março/2022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3768F4-83DC-4C3C-A4E6-2B46DD1EBDC8}"/>
              </a:ext>
            </a:extLst>
          </p:cNvPr>
          <p:cNvSpPr txBox="1"/>
          <p:nvPr/>
        </p:nvSpPr>
        <p:spPr>
          <a:xfrm>
            <a:off x="185870" y="113978"/>
            <a:ext cx="714178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CEJUSC Tombados Geral – </a:t>
            </a:r>
            <a:r>
              <a:rPr lang="pt-BR" dirty="0" err="1"/>
              <a:t>Pré</a:t>
            </a:r>
            <a:r>
              <a:rPr lang="pt-BR" dirty="0"/>
              <a:t>-Processual – 2022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C6FE9E-1306-4DBB-BCBF-D2290E1AA443}"/>
              </a:ext>
            </a:extLst>
          </p:cNvPr>
          <p:cNvSpPr/>
          <p:nvPr/>
        </p:nvSpPr>
        <p:spPr>
          <a:xfrm>
            <a:off x="185871" y="546026"/>
            <a:ext cx="7141782" cy="75608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4542" y="690042"/>
            <a:ext cx="6219698" cy="68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7397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214</Words>
  <Application>Microsoft Office PowerPoint</Application>
  <PresentationFormat>Personalizar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Wedison</dc:creator>
  <cp:lastModifiedBy>Wedison Gonçalves Lauria</cp:lastModifiedBy>
  <cp:revision>60</cp:revision>
  <cp:lastPrinted>2021-10-11T21:24:14Z</cp:lastPrinted>
  <dcterms:created xsi:type="dcterms:W3CDTF">2021-10-11T20:42:05Z</dcterms:created>
  <dcterms:modified xsi:type="dcterms:W3CDTF">2022-04-08T15:43:35Z</dcterms:modified>
</cp:coreProperties>
</file>